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C"/>
    <a:srgbClr val="FFC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5" d="100"/>
          <a:sy n="15" d="100"/>
        </p:scale>
        <p:origin x="220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B1D6C8-C1DB-4234-B6F5-263C43958FC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400387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1D6C8-C1DB-4234-B6F5-263C43958FC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333284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1D6C8-C1DB-4234-B6F5-263C43958FC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401496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1D6C8-C1DB-4234-B6F5-263C43958FC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12829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tint val="82000"/>
                  </a:schemeClr>
                </a:solidFill>
              </a:defRPr>
            </a:lvl1pPr>
            <a:lvl2pPr marL="1645920" indent="0">
              <a:buNone/>
              <a:defRPr sz="7200">
                <a:solidFill>
                  <a:schemeClr val="tx1">
                    <a:tint val="82000"/>
                  </a:schemeClr>
                </a:solidFill>
              </a:defRPr>
            </a:lvl2pPr>
            <a:lvl3pPr marL="3291840" indent="0">
              <a:buNone/>
              <a:defRPr sz="6480">
                <a:solidFill>
                  <a:schemeClr val="tx1">
                    <a:tint val="82000"/>
                  </a:schemeClr>
                </a:solidFill>
              </a:defRPr>
            </a:lvl3pPr>
            <a:lvl4pPr marL="4937760" indent="0">
              <a:buNone/>
              <a:defRPr sz="5760">
                <a:solidFill>
                  <a:schemeClr val="tx1">
                    <a:tint val="82000"/>
                  </a:schemeClr>
                </a:solidFill>
              </a:defRPr>
            </a:lvl4pPr>
            <a:lvl5pPr marL="6583680" indent="0">
              <a:buNone/>
              <a:defRPr sz="5760">
                <a:solidFill>
                  <a:schemeClr val="tx1">
                    <a:tint val="82000"/>
                  </a:schemeClr>
                </a:solidFill>
              </a:defRPr>
            </a:lvl5pPr>
            <a:lvl6pPr marL="8229600" indent="0">
              <a:buNone/>
              <a:defRPr sz="5760">
                <a:solidFill>
                  <a:schemeClr val="tx1">
                    <a:tint val="82000"/>
                  </a:schemeClr>
                </a:solidFill>
              </a:defRPr>
            </a:lvl6pPr>
            <a:lvl7pPr marL="9875520" indent="0">
              <a:buNone/>
              <a:defRPr sz="5760">
                <a:solidFill>
                  <a:schemeClr val="tx1">
                    <a:tint val="82000"/>
                  </a:schemeClr>
                </a:solidFill>
              </a:defRPr>
            </a:lvl7pPr>
            <a:lvl8pPr marL="11521440" indent="0">
              <a:buNone/>
              <a:defRPr sz="5760">
                <a:solidFill>
                  <a:schemeClr val="tx1">
                    <a:tint val="82000"/>
                  </a:schemeClr>
                </a:solidFill>
              </a:defRPr>
            </a:lvl8pPr>
            <a:lvl9pPr marL="13167360" indent="0">
              <a:buNone/>
              <a:defRPr sz="5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1D6C8-C1DB-4234-B6F5-263C43958FC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9873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B1D6C8-C1DB-4234-B6F5-263C43958FC9}"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323891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B1D6C8-C1DB-4234-B6F5-263C43958FC9}" type="datetimeFigureOut">
              <a:rPr lang="en-US" smtClean="0"/>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14147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B1D6C8-C1DB-4234-B6F5-263C43958FC9}" type="datetimeFigureOut">
              <a:rPr lang="en-US" smtClean="0"/>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29513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1D6C8-C1DB-4234-B6F5-263C43958FC9}" type="datetimeFigureOut">
              <a:rPr lang="en-US" smtClean="0"/>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275490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24B1D6C8-C1DB-4234-B6F5-263C43958FC9}"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15808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24B1D6C8-C1DB-4234-B6F5-263C43958FC9}"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9500-E64A-4729-8F87-8DFF3A5CE669}" type="slidenum">
              <a:rPr lang="en-US" smtClean="0"/>
              <a:t>‹#›</a:t>
            </a:fld>
            <a:endParaRPr lang="en-US"/>
          </a:p>
        </p:txBody>
      </p:sp>
    </p:spTree>
    <p:extLst>
      <p:ext uri="{BB962C8B-B14F-4D97-AF65-F5344CB8AC3E}">
        <p14:creationId xmlns:p14="http://schemas.microsoft.com/office/powerpoint/2010/main" val="196303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82000"/>
                  </a:schemeClr>
                </a:solidFill>
              </a:defRPr>
            </a:lvl1pPr>
          </a:lstStyle>
          <a:p>
            <a:fld id="{24B1D6C8-C1DB-4234-B6F5-263C43958FC9}" type="datetimeFigureOut">
              <a:rPr lang="en-US" smtClean="0"/>
              <a:t>6/19/2025</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82000"/>
                  </a:schemeClr>
                </a:solidFill>
              </a:defRPr>
            </a:lvl1pPr>
          </a:lstStyle>
          <a:p>
            <a:fld id="{61D59500-E64A-4729-8F87-8DFF3A5CE669}" type="slidenum">
              <a:rPr lang="en-US" smtClean="0"/>
              <a:t>‹#›</a:t>
            </a:fld>
            <a:endParaRPr lang="en-US"/>
          </a:p>
        </p:txBody>
      </p:sp>
    </p:spTree>
    <p:extLst>
      <p:ext uri="{BB962C8B-B14F-4D97-AF65-F5344CB8AC3E}">
        <p14:creationId xmlns:p14="http://schemas.microsoft.com/office/powerpoint/2010/main" val="3064366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D10D3B9-B109-537A-0F42-140B6AC0517B}"/>
              </a:ext>
            </a:extLst>
          </p:cNvPr>
          <p:cNvSpPr/>
          <p:nvPr/>
        </p:nvSpPr>
        <p:spPr>
          <a:xfrm>
            <a:off x="499602" y="462738"/>
            <a:ext cx="32060689" cy="4123249"/>
          </a:xfrm>
          <a:prstGeom prst="rect">
            <a:avLst/>
          </a:prstGeom>
          <a:solidFill>
            <a:srgbClr val="FFCB05"/>
          </a:solidFill>
          <a:ln w="76200">
            <a:solidFill>
              <a:srgbClr val="002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diagram of a solar thermal unit&#10;&#10;AI-generated content may be incorrect.">
            <a:extLst>
              <a:ext uri="{FF2B5EF4-FFF2-40B4-BE49-F238E27FC236}">
                <a16:creationId xmlns:a16="http://schemas.microsoft.com/office/drawing/2014/main" id="{7E9546DF-13D5-CBEC-8072-8DB0C57136C6}"/>
              </a:ext>
            </a:extLst>
          </p:cNvPr>
          <p:cNvPicPr>
            <a:picLocks noChangeAspect="1"/>
          </p:cNvPicPr>
          <p:nvPr/>
        </p:nvPicPr>
        <p:blipFill>
          <a:blip r:embed="rId2">
            <a:extLst>
              <a:ext uri="{28A0092B-C50C-407E-A947-70E740481C1C}">
                <a14:useLocalDpi xmlns:a14="http://schemas.microsoft.com/office/drawing/2010/main" val="0"/>
              </a:ext>
            </a:extLst>
          </a:blip>
          <a:srcRect r="4863"/>
          <a:stretch/>
        </p:blipFill>
        <p:spPr>
          <a:xfrm>
            <a:off x="22589447" y="28260438"/>
            <a:ext cx="10349802" cy="12382398"/>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7D5C4BAF-5668-7402-9BE0-F09405448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45" y="40653854"/>
            <a:ext cx="14401797" cy="2560320"/>
          </a:xfrm>
          <a:prstGeom prst="rect">
            <a:avLst/>
          </a:prstGeom>
        </p:spPr>
      </p:pic>
      <p:pic>
        <p:nvPicPr>
          <p:cNvPr id="5" name="Picture 4" descr="A logo with a circle and a circle with a circle and a circle with a circle and a circle with a circle with a circle and a circle with a circle with a circle with a circle with&#10;&#10;Description automatically generated">
            <a:extLst>
              <a:ext uri="{FF2B5EF4-FFF2-40B4-BE49-F238E27FC236}">
                <a16:creationId xmlns:a16="http://schemas.microsoft.com/office/drawing/2014/main" id="{B23BE84C-594C-750D-71B2-3161AE8B7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5445" y="40467790"/>
            <a:ext cx="2926080" cy="2926080"/>
          </a:xfrm>
          <a:prstGeom prst="rect">
            <a:avLst/>
          </a:prstGeom>
        </p:spPr>
      </p:pic>
      <p:pic>
        <p:nvPicPr>
          <p:cNvPr id="6" name="Picture 5">
            <a:extLst>
              <a:ext uri="{FF2B5EF4-FFF2-40B4-BE49-F238E27FC236}">
                <a16:creationId xmlns:a16="http://schemas.microsoft.com/office/drawing/2014/main" id="{6B6B8184-4447-6E47-5966-C590DCA3FA49}"/>
              </a:ext>
            </a:extLst>
          </p:cNvPr>
          <p:cNvPicPr>
            <a:picLocks noChangeAspect="1"/>
          </p:cNvPicPr>
          <p:nvPr/>
        </p:nvPicPr>
        <p:blipFill rotWithShape="1">
          <a:blip r:embed="rId5"/>
          <a:srcRect t="16053" b="15311"/>
          <a:stretch/>
        </p:blipFill>
        <p:spPr>
          <a:xfrm>
            <a:off x="18264156" y="40560785"/>
            <a:ext cx="4543883" cy="2743200"/>
          </a:xfrm>
          <a:prstGeom prst="rect">
            <a:avLst/>
          </a:prstGeom>
        </p:spPr>
      </p:pic>
      <p:pic>
        <p:nvPicPr>
          <p:cNvPr id="7" name="Picture 4" descr="NASA 'worm' insignia">
            <a:extLst>
              <a:ext uri="{FF2B5EF4-FFF2-40B4-BE49-F238E27FC236}">
                <a16:creationId xmlns:a16="http://schemas.microsoft.com/office/drawing/2014/main" id="{257735AA-43F4-35BE-32FE-ABAAC4C9B1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39" t="28294" r="5091" b="15619"/>
          <a:stretch/>
        </p:blipFill>
        <p:spPr bwMode="auto">
          <a:xfrm>
            <a:off x="22784505" y="40560785"/>
            <a:ext cx="9775787" cy="274320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8102FF29-B78C-258C-80CE-D8FAD339AA2D}"/>
              </a:ext>
            </a:extLst>
          </p:cNvPr>
          <p:cNvSpPr/>
          <p:nvPr/>
        </p:nvSpPr>
        <p:spPr>
          <a:xfrm>
            <a:off x="-45720" y="-45720"/>
            <a:ext cx="33009840" cy="43982640"/>
          </a:xfrm>
          <a:custGeom>
            <a:avLst/>
            <a:gdLst>
              <a:gd name="connsiteX0" fmla="*/ 502921 w 33009840"/>
              <a:gd name="connsiteY0" fmla="*/ 502920 h 43982640"/>
              <a:gd name="connsiteX1" fmla="*/ 502921 w 33009840"/>
              <a:gd name="connsiteY1" fmla="*/ 43479720 h 43982640"/>
              <a:gd name="connsiteX2" fmla="*/ 32506920 w 33009840"/>
              <a:gd name="connsiteY2" fmla="*/ 43479720 h 43982640"/>
              <a:gd name="connsiteX3" fmla="*/ 32506920 w 33009840"/>
              <a:gd name="connsiteY3" fmla="*/ 502920 h 43982640"/>
              <a:gd name="connsiteX4" fmla="*/ 0 w 33009840"/>
              <a:gd name="connsiteY4" fmla="*/ 0 h 43982640"/>
              <a:gd name="connsiteX5" fmla="*/ 33009840 w 33009840"/>
              <a:gd name="connsiteY5" fmla="*/ 0 h 43982640"/>
              <a:gd name="connsiteX6" fmla="*/ 33009840 w 33009840"/>
              <a:gd name="connsiteY6" fmla="*/ 43982640 h 43982640"/>
              <a:gd name="connsiteX7" fmla="*/ 0 w 33009840"/>
              <a:gd name="connsiteY7" fmla="*/ 43982640 h 4398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9840" h="43982640">
                <a:moveTo>
                  <a:pt x="502921" y="502920"/>
                </a:moveTo>
                <a:lnTo>
                  <a:pt x="502921" y="43479720"/>
                </a:lnTo>
                <a:lnTo>
                  <a:pt x="32506920" y="43479720"/>
                </a:lnTo>
                <a:lnTo>
                  <a:pt x="32506920" y="502920"/>
                </a:lnTo>
                <a:close/>
                <a:moveTo>
                  <a:pt x="0" y="0"/>
                </a:moveTo>
                <a:lnTo>
                  <a:pt x="33009840" y="0"/>
                </a:lnTo>
                <a:lnTo>
                  <a:pt x="33009840" y="43982640"/>
                </a:lnTo>
                <a:lnTo>
                  <a:pt x="0" y="43982640"/>
                </a:lnTo>
                <a:close/>
              </a:path>
            </a:pathLst>
          </a:custGeom>
          <a:solidFill>
            <a:srgbClr val="00274C"/>
          </a:solidFill>
          <a:ln>
            <a:solidFill>
              <a:srgbClr val="0027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C5C1E9CB-4D39-D468-05A8-11FEBEE293F1}"/>
              </a:ext>
            </a:extLst>
          </p:cNvPr>
          <p:cNvSpPr txBox="1"/>
          <p:nvPr/>
        </p:nvSpPr>
        <p:spPr>
          <a:xfrm>
            <a:off x="204447" y="311266"/>
            <a:ext cx="32509507" cy="4339650"/>
          </a:xfrm>
          <a:prstGeom prst="rect">
            <a:avLst/>
          </a:prstGeom>
          <a:noFill/>
        </p:spPr>
        <p:txBody>
          <a:bodyPr wrap="square" rtlCol="0">
            <a:spAutoFit/>
          </a:bodyPr>
          <a:lstStyle/>
          <a:p>
            <a:pPr algn="ctr"/>
            <a:r>
              <a:rPr lang="en-US" sz="13800" b="1" dirty="0"/>
              <a:t>Calibration of the Heavy Ion Sensor 3D Velocity Distribution Functions</a:t>
            </a:r>
          </a:p>
        </p:txBody>
      </p:sp>
      <p:sp>
        <p:nvSpPr>
          <p:cNvPr id="13" name="TextBox 12">
            <a:extLst>
              <a:ext uri="{FF2B5EF4-FFF2-40B4-BE49-F238E27FC236}">
                <a16:creationId xmlns:a16="http://schemas.microsoft.com/office/drawing/2014/main" id="{4F18BD4A-5811-BE7B-21F7-E9B5E5BE3735}"/>
              </a:ext>
            </a:extLst>
          </p:cNvPr>
          <p:cNvSpPr txBox="1"/>
          <p:nvPr/>
        </p:nvSpPr>
        <p:spPr>
          <a:xfrm>
            <a:off x="937912" y="4691556"/>
            <a:ext cx="31451099" cy="2308324"/>
          </a:xfrm>
          <a:prstGeom prst="rect">
            <a:avLst/>
          </a:prstGeom>
          <a:noFill/>
        </p:spPr>
        <p:txBody>
          <a:bodyPr wrap="square" rtlCol="0">
            <a:spAutoFit/>
          </a:bodyPr>
          <a:lstStyle/>
          <a:p>
            <a:r>
              <a:rPr lang="en-US" sz="7200" dirty="0"/>
              <a:t>Tyler Eddy</a:t>
            </a:r>
            <a:r>
              <a:rPr lang="en-US" sz="7200" baseline="30000" dirty="0"/>
              <a:t>1</a:t>
            </a:r>
            <a:r>
              <a:rPr lang="en-US" sz="7200" dirty="0"/>
              <a:t>, Aidan Nakhleh</a:t>
            </a:r>
            <a:r>
              <a:rPr lang="en-US" sz="7200" baseline="30000" dirty="0"/>
              <a:t>1</a:t>
            </a:r>
            <a:r>
              <a:rPr lang="en-US" sz="7200" dirty="0"/>
              <a:t>, Ryan Dewey</a:t>
            </a:r>
            <a:r>
              <a:rPr lang="en-US" sz="7200" baseline="30000" dirty="0"/>
              <a:t>1</a:t>
            </a:r>
            <a:r>
              <a:rPr lang="en-US" sz="7200" dirty="0"/>
              <a:t>, Susan Lepri</a:t>
            </a:r>
            <a:r>
              <a:rPr lang="en-US" sz="7200" baseline="30000" dirty="0"/>
              <a:t>1</a:t>
            </a:r>
            <a:r>
              <a:rPr lang="en-US" sz="7200" dirty="0"/>
              <a:t>, and Jim Raines</a:t>
            </a:r>
            <a:r>
              <a:rPr lang="en-US" sz="7200" baseline="30000" dirty="0"/>
              <a:t>1</a:t>
            </a:r>
            <a:endParaRPr lang="en-US" sz="7200" dirty="0"/>
          </a:p>
          <a:p>
            <a:pPr algn="r"/>
            <a:r>
              <a:rPr lang="en-US" sz="7200" baseline="30000" dirty="0"/>
              <a:t>1</a:t>
            </a:r>
            <a:r>
              <a:rPr lang="en-US" sz="7200" dirty="0"/>
              <a:t>University of Michigan</a:t>
            </a:r>
          </a:p>
        </p:txBody>
      </p:sp>
      <p:sp>
        <p:nvSpPr>
          <p:cNvPr id="3" name="TextBox 2">
            <a:extLst>
              <a:ext uri="{FF2B5EF4-FFF2-40B4-BE49-F238E27FC236}">
                <a16:creationId xmlns:a16="http://schemas.microsoft.com/office/drawing/2014/main" id="{9EABF014-F597-F878-FD72-E11E622789CF}"/>
              </a:ext>
            </a:extLst>
          </p:cNvPr>
          <p:cNvSpPr txBox="1"/>
          <p:nvPr/>
        </p:nvSpPr>
        <p:spPr>
          <a:xfrm>
            <a:off x="937911" y="6063185"/>
            <a:ext cx="21900608" cy="6555641"/>
          </a:xfrm>
          <a:prstGeom prst="rect">
            <a:avLst/>
          </a:prstGeom>
          <a:noFill/>
        </p:spPr>
        <p:txBody>
          <a:bodyPr wrap="square" rtlCol="0">
            <a:spAutoFit/>
          </a:bodyPr>
          <a:lstStyle/>
          <a:p>
            <a:r>
              <a:rPr lang="en-US" sz="6000" b="1" i="0" u="none" strike="noStrike" dirty="0">
                <a:solidFill>
                  <a:srgbClr val="000000"/>
                </a:solidFill>
                <a:effectLst/>
                <a:latin typeface="Aptos" panose="020B0004020202020204" pitchFamily="34" charset="0"/>
              </a:rPr>
              <a:t>Abstract</a:t>
            </a:r>
            <a:endParaRPr lang="en-US" sz="4000" b="1" i="0" u="none" strike="noStrike" dirty="0">
              <a:solidFill>
                <a:srgbClr val="000000"/>
              </a:solidFill>
              <a:effectLst/>
              <a:latin typeface="Aptos" panose="020B0004020202020204" pitchFamily="34" charset="0"/>
            </a:endParaRPr>
          </a:p>
          <a:p>
            <a:r>
              <a:rPr lang="en-US" sz="4000" b="0" i="0" u="none" strike="noStrike" dirty="0">
                <a:solidFill>
                  <a:srgbClr val="000000"/>
                </a:solidFill>
                <a:effectLst/>
                <a:latin typeface="Aptos" panose="020B0004020202020204" pitchFamily="34" charset="0"/>
              </a:rPr>
              <a:t>	The Heavy Ion Sensor (HIS) is a time-of-flight plasma spectrometer onboard Solar Orbiter that measures the heavy ion populations (e.g., C, N, O, Ne, Mg, Si, S, and Fe) and their charge state distributions between 0.5- 75 keV/e. The velocity distribution functions (VDFs) of heavy ions carry critical information pertaining to anisotropies with respect to the magnetic field that lead to instabilities that determine the different energy exchange processes found within the fast and slow solar wind. To date, 3D VDFs of heavy ions have never been resolved in the solar wind. We present our ongoing efforts to calibrate the HIS VDFs of protons, helium, and, for the first time, oxygen ions within the solar wind. The processes developed will provide the pipeline for future production of heavy ion VDFs measured by the Heavy Ion Sensor.  </a:t>
            </a:r>
            <a:endParaRPr lang="en-US" sz="4000" dirty="0"/>
          </a:p>
        </p:txBody>
      </p:sp>
      <p:sp>
        <p:nvSpPr>
          <p:cNvPr id="9" name="Rectangle 8">
            <a:extLst>
              <a:ext uri="{FF2B5EF4-FFF2-40B4-BE49-F238E27FC236}">
                <a16:creationId xmlns:a16="http://schemas.microsoft.com/office/drawing/2014/main" id="{AFB75BA8-13E6-F537-2B23-BEDECA7F884B}"/>
              </a:ext>
            </a:extLst>
          </p:cNvPr>
          <p:cNvSpPr/>
          <p:nvPr/>
        </p:nvSpPr>
        <p:spPr>
          <a:xfrm>
            <a:off x="41960800" y="32461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EDA81B-67FB-EFFB-5B33-AB3010B2961A}"/>
              </a:ext>
            </a:extLst>
          </p:cNvPr>
          <p:cNvSpPr txBox="1"/>
          <p:nvPr/>
        </p:nvSpPr>
        <p:spPr>
          <a:xfrm>
            <a:off x="23154666" y="7216665"/>
            <a:ext cx="9219301" cy="3170099"/>
          </a:xfrm>
          <a:prstGeom prst="rect">
            <a:avLst/>
          </a:prstGeom>
          <a:noFill/>
        </p:spPr>
        <p:txBody>
          <a:bodyPr wrap="square" rtlCol="0">
            <a:spAutoFit/>
          </a:bodyPr>
          <a:lstStyle/>
          <a:p>
            <a:pPr algn="ctr"/>
            <a:r>
              <a:rPr lang="en-US" sz="10000" b="1" dirty="0"/>
              <a:t>The Heavy Ion Sensor (HIS)</a:t>
            </a:r>
          </a:p>
        </p:txBody>
      </p:sp>
      <p:sp>
        <p:nvSpPr>
          <p:cNvPr id="23" name="TextBox 22">
            <a:extLst>
              <a:ext uri="{FF2B5EF4-FFF2-40B4-BE49-F238E27FC236}">
                <a16:creationId xmlns:a16="http://schemas.microsoft.com/office/drawing/2014/main" id="{6AB5C5E0-288B-BADA-8B3F-E2B10B395D8E}"/>
              </a:ext>
            </a:extLst>
          </p:cNvPr>
          <p:cNvSpPr txBox="1"/>
          <p:nvPr/>
        </p:nvSpPr>
        <p:spPr>
          <a:xfrm>
            <a:off x="23453321" y="10602727"/>
            <a:ext cx="9183440" cy="17327820"/>
          </a:xfrm>
          <a:prstGeom prst="rect">
            <a:avLst/>
          </a:prstGeom>
          <a:noFill/>
        </p:spPr>
        <p:txBody>
          <a:bodyPr wrap="square" rtlCol="0">
            <a:spAutoFit/>
          </a:bodyPr>
          <a:lstStyle/>
          <a:p>
            <a:r>
              <a:rPr lang="en-US" sz="4000" b="0" i="0" u="none" strike="noStrike" dirty="0">
                <a:solidFill>
                  <a:srgbClr val="000000"/>
                </a:solidFill>
                <a:effectLst/>
                <a:latin typeface="Aptos" panose="020B0004020202020204" pitchFamily="34" charset="0"/>
              </a:rPr>
              <a:t>	The Heavy Ion Sensor (HIS) is part of the Solar Wind Analyzer (SWA) instrument suite measuring in situ plasma and energetic particles in the solar wind. HIS is a triple-coincidence time-of-flight mass spectrometer containing a spherical top hat electrostatic analyzer, time-of-flight chamber, and solid-state energy detectors. By convolving the measurements taken from the system (E/q, v, &amp; E) the mass and charge state of heavy ions are determined. In addition, the angular separation along the aperture of incoming ions is preserved through ion optics to provide the velocity distribution. Since the Helios mission critical observations have made of proton and helium VDFs, however, the heavier, trace elements have yet to be measured. HIS will provide these distributions and enable the investigation of longstanding science questions such as the source of differential streaming between heavy ions and the mass-per-charge dependence of various heating processes generated by perturbations the ambient magnetic field. </a:t>
            </a:r>
            <a:endParaRPr lang="en-US" sz="4000" dirty="0"/>
          </a:p>
        </p:txBody>
      </p:sp>
      <p:pic>
        <p:nvPicPr>
          <p:cNvPr id="15" name="Picture 14" descr="A close-up of a graph&#10;&#10;AI-generated content may be incorrect.">
            <a:extLst>
              <a:ext uri="{FF2B5EF4-FFF2-40B4-BE49-F238E27FC236}">
                <a16:creationId xmlns:a16="http://schemas.microsoft.com/office/drawing/2014/main" id="{988F460A-388D-E6B6-7284-710BE44DB6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11" y="12997333"/>
            <a:ext cx="21945600" cy="7315200"/>
          </a:xfrm>
          <a:prstGeom prst="rect">
            <a:avLst/>
          </a:prstGeom>
        </p:spPr>
      </p:pic>
      <p:sp>
        <p:nvSpPr>
          <p:cNvPr id="26" name="TextBox 25">
            <a:extLst>
              <a:ext uri="{FF2B5EF4-FFF2-40B4-BE49-F238E27FC236}">
                <a16:creationId xmlns:a16="http://schemas.microsoft.com/office/drawing/2014/main" id="{2D3CD165-78C2-5BAA-D20E-DB37CBDECFE0}"/>
              </a:ext>
            </a:extLst>
          </p:cNvPr>
          <p:cNvSpPr txBox="1"/>
          <p:nvPr/>
        </p:nvSpPr>
        <p:spPr>
          <a:xfrm>
            <a:off x="939207" y="32984851"/>
            <a:ext cx="22865673" cy="7478970"/>
          </a:xfrm>
          <a:prstGeom prst="rect">
            <a:avLst/>
          </a:prstGeom>
          <a:noFill/>
        </p:spPr>
        <p:txBody>
          <a:bodyPr wrap="square" rtlCol="0">
            <a:spAutoFit/>
          </a:bodyPr>
          <a:lstStyle/>
          <a:p>
            <a:r>
              <a:rPr lang="en-US" sz="6000" b="1" i="0" u="none" strike="noStrike" dirty="0">
                <a:solidFill>
                  <a:srgbClr val="000000"/>
                </a:solidFill>
                <a:effectLst/>
                <a:latin typeface="Aptos" panose="020B0004020202020204" pitchFamily="34" charset="0"/>
              </a:rPr>
              <a:t>Calibration Process</a:t>
            </a:r>
          </a:p>
          <a:p>
            <a:r>
              <a:rPr lang="en-US" sz="6000" b="1" dirty="0">
                <a:solidFill>
                  <a:srgbClr val="000000"/>
                </a:solidFill>
                <a:latin typeface="Aptos" panose="020B0004020202020204" pitchFamily="34" charset="0"/>
              </a:rPr>
              <a:t>	</a:t>
            </a:r>
            <a:r>
              <a:rPr lang="en-US" sz="4000" b="0" i="0" u="none" strike="noStrike" dirty="0">
                <a:solidFill>
                  <a:srgbClr val="000000"/>
                </a:solidFill>
                <a:effectLst/>
                <a:latin typeface="Aptos" panose="020B0004020202020204" pitchFamily="34" charset="0"/>
              </a:rPr>
              <a:t>Data collected by the Heavy Ion Sensor (HIS) is binned according to dimensions of its measurements (E/q, </a:t>
            </a:r>
            <a:r>
              <a:rPr lang="el-GR" sz="4000" b="0" i="0" u="none" strike="noStrike" dirty="0">
                <a:solidFill>
                  <a:srgbClr val="000000"/>
                </a:solidFill>
                <a:effectLst/>
                <a:latin typeface="Aptos" panose="020B0004020202020204" pitchFamily="34" charset="0"/>
              </a:rPr>
              <a:t>θ</a:t>
            </a:r>
            <a:r>
              <a:rPr lang="en-US" sz="4000" b="0" i="0" u="none" strike="noStrike" dirty="0">
                <a:solidFill>
                  <a:srgbClr val="000000"/>
                </a:solidFill>
                <a:effectLst/>
                <a:latin typeface="Aptos" panose="020B0004020202020204" pitchFamily="34" charset="0"/>
              </a:rPr>
              <a:t>, </a:t>
            </a:r>
            <a:r>
              <a:rPr lang="el-GR" sz="4000" b="0" i="0" u="none" strike="noStrike" dirty="0">
                <a:solidFill>
                  <a:srgbClr val="000000"/>
                </a:solidFill>
                <a:effectLst/>
                <a:latin typeface="Aptos" panose="020B0004020202020204" pitchFamily="34" charset="0"/>
              </a:rPr>
              <a:t>ψ</a:t>
            </a:r>
            <a:r>
              <a:rPr lang="en-US" sz="4000" b="0" i="0" u="none" strike="noStrike" dirty="0">
                <a:solidFill>
                  <a:srgbClr val="000000"/>
                </a:solidFill>
                <a:effectLst/>
                <a:latin typeface="Aptos" panose="020B0004020202020204" pitchFamily="34" charset="0"/>
              </a:rPr>
              <a:t>). </a:t>
            </a:r>
            <a:r>
              <a:rPr lang="en-US" sz="4000" dirty="0">
                <a:solidFill>
                  <a:srgbClr val="000000"/>
                </a:solidFill>
                <a:latin typeface="Aptos" panose="020B0004020202020204" pitchFamily="34" charset="0"/>
              </a:rPr>
              <a:t>First, voltages applied to the deflector plates at the entrance yield a range 34° over 16 elevation (</a:t>
            </a:r>
            <a:r>
              <a:rPr lang="el-GR" sz="4000" b="0" i="0" u="none" strike="noStrike" dirty="0">
                <a:solidFill>
                  <a:srgbClr val="000000"/>
                </a:solidFill>
                <a:effectLst/>
                <a:latin typeface="Aptos" panose="020B0004020202020204" pitchFamily="34" charset="0"/>
              </a:rPr>
              <a:t>θ</a:t>
            </a:r>
            <a:r>
              <a:rPr lang="en-US" sz="4000" b="0" i="0" u="none" strike="noStrike" dirty="0">
                <a:solidFill>
                  <a:srgbClr val="000000"/>
                </a:solidFill>
                <a:effectLst/>
                <a:latin typeface="Aptos" panose="020B0004020202020204" pitchFamily="34" charset="0"/>
              </a:rPr>
              <a:t>)</a:t>
            </a:r>
            <a:r>
              <a:rPr lang="en-US" sz="4000" dirty="0">
                <a:solidFill>
                  <a:srgbClr val="000000"/>
                </a:solidFill>
                <a:latin typeface="Aptos" panose="020B0004020202020204" pitchFamily="34" charset="0"/>
              </a:rPr>
              <a:t> steps. Second, the electrostatic analyzer cycles through 64 voltages to provide an energy-per-charge (E/q) bandpass filter between 0.5 and 75 keV/e. Finally, the angular acceptance preserved through ion optics are transmitted onto an array of 32 solid-state detectors providing the bins over a 99 ° range. This 64 ×16×32 data structure must then me transformed through SPICE kernel rotations from the instrument reference frame, to the spacecraft reference, and eventually into heliocentric coordinates. The fidelity of the bin sizes are iteratively improved through a combination of ion optical simulations of instrument performance, in-flight calibration techniques, and statistical analysis to provide finer resolutions for each data release.</a:t>
            </a:r>
            <a:endParaRPr lang="en-US" sz="4000" dirty="0"/>
          </a:p>
        </p:txBody>
      </p:sp>
      <p:sp>
        <p:nvSpPr>
          <p:cNvPr id="27" name="TextBox 26">
            <a:extLst>
              <a:ext uri="{FF2B5EF4-FFF2-40B4-BE49-F238E27FC236}">
                <a16:creationId xmlns:a16="http://schemas.microsoft.com/office/drawing/2014/main" id="{CEC6A668-C162-D8D6-242E-FDE34ECA3A63}"/>
              </a:ext>
            </a:extLst>
          </p:cNvPr>
          <p:cNvSpPr txBox="1"/>
          <p:nvPr/>
        </p:nvSpPr>
        <p:spPr>
          <a:xfrm>
            <a:off x="937911" y="20476872"/>
            <a:ext cx="21900608" cy="4401205"/>
          </a:xfrm>
          <a:prstGeom prst="rect">
            <a:avLst/>
          </a:prstGeom>
          <a:noFill/>
        </p:spPr>
        <p:txBody>
          <a:bodyPr wrap="square" rtlCol="0">
            <a:spAutoFit/>
          </a:bodyPr>
          <a:lstStyle/>
          <a:p>
            <a:r>
              <a:rPr lang="en-US" sz="6000" b="1" dirty="0">
                <a:solidFill>
                  <a:srgbClr val="000000"/>
                </a:solidFill>
                <a:latin typeface="Aptos" panose="020B0004020202020204" pitchFamily="34" charset="0"/>
              </a:rPr>
              <a:t>Solar Wind &amp; Transient VDFs</a:t>
            </a:r>
            <a:endParaRPr lang="en-US" sz="6000" b="1" i="0" u="none" strike="noStrike" dirty="0">
              <a:solidFill>
                <a:srgbClr val="000000"/>
              </a:solidFill>
              <a:effectLst/>
              <a:latin typeface="Aptos" panose="020B0004020202020204" pitchFamily="34" charset="0"/>
            </a:endParaRPr>
          </a:p>
          <a:p>
            <a:r>
              <a:rPr lang="en-US" sz="6000" b="1" dirty="0">
                <a:solidFill>
                  <a:srgbClr val="000000"/>
                </a:solidFill>
                <a:latin typeface="Aptos" panose="020B0004020202020204" pitchFamily="34" charset="0"/>
              </a:rPr>
              <a:t>	</a:t>
            </a:r>
            <a:r>
              <a:rPr lang="en-US" sz="4000" dirty="0">
                <a:solidFill>
                  <a:srgbClr val="000000"/>
                </a:solidFill>
                <a:latin typeface="Aptos" panose="020B0004020202020204" pitchFamily="34" charset="0"/>
              </a:rPr>
              <a:t>In show the full day accumulated VDFs for September 6</a:t>
            </a:r>
            <a:r>
              <a:rPr lang="en-US" sz="4000" baseline="30000" dirty="0">
                <a:solidFill>
                  <a:srgbClr val="000000"/>
                </a:solidFill>
                <a:latin typeface="Aptos" panose="020B0004020202020204" pitchFamily="34" charset="0"/>
              </a:rPr>
              <a:t>th</a:t>
            </a:r>
            <a:r>
              <a:rPr lang="en-US" sz="4000" dirty="0">
                <a:solidFill>
                  <a:srgbClr val="000000"/>
                </a:solidFill>
                <a:latin typeface="Aptos" panose="020B0004020202020204" pitchFamily="34" charset="0"/>
              </a:rPr>
              <a:t>, 2022, when a CME passed by Solar Orbiter and during September 9</a:t>
            </a:r>
            <a:r>
              <a:rPr lang="en-US" sz="4000" baseline="30000" dirty="0">
                <a:solidFill>
                  <a:srgbClr val="000000"/>
                </a:solidFill>
                <a:latin typeface="Aptos" panose="020B0004020202020204" pitchFamily="34" charset="0"/>
              </a:rPr>
              <a:t>th</a:t>
            </a:r>
            <a:r>
              <a:rPr lang="en-US" sz="4000" dirty="0">
                <a:solidFill>
                  <a:srgbClr val="000000"/>
                </a:solidFill>
                <a:latin typeface="Aptos" panose="020B0004020202020204" pitchFamily="34" charset="0"/>
              </a:rPr>
              <a:t>, a few days later during a relatively quiet period. It is clear from both data sets that there is approximately 50 – 100 km/s differential streaming between the heavier and lighter ions. In addition, on September 6</a:t>
            </a:r>
            <a:r>
              <a:rPr lang="en-US" sz="4000" baseline="30000" dirty="0">
                <a:solidFill>
                  <a:srgbClr val="000000"/>
                </a:solidFill>
                <a:latin typeface="Aptos" panose="020B0004020202020204" pitchFamily="34" charset="0"/>
              </a:rPr>
              <a:t>th</a:t>
            </a:r>
            <a:r>
              <a:rPr lang="en-US" sz="4000" dirty="0">
                <a:solidFill>
                  <a:srgbClr val="000000"/>
                </a:solidFill>
                <a:latin typeface="Aptos" panose="020B0004020202020204" pitchFamily="34" charset="0"/>
              </a:rPr>
              <a:t>, during the CME is there is a large increase in alpha particles and clear indications of a diffuse, heating oxygen population. </a:t>
            </a:r>
            <a:endParaRPr lang="en-US" sz="4000" dirty="0"/>
          </a:p>
        </p:txBody>
      </p:sp>
      <p:pic>
        <p:nvPicPr>
          <p:cNvPr id="8" name="Picture 7" descr="A close-up of a graph&#10;&#10;AI-generated content may be incorrect.">
            <a:extLst>
              <a:ext uri="{FF2B5EF4-FFF2-40B4-BE49-F238E27FC236}">
                <a16:creationId xmlns:a16="http://schemas.microsoft.com/office/drawing/2014/main" id="{23F96F78-56C9-B6EA-4852-7598B55130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919" y="25572720"/>
            <a:ext cx="21945600" cy="7315200"/>
          </a:xfrm>
          <a:prstGeom prst="rect">
            <a:avLst/>
          </a:prstGeom>
        </p:spPr>
      </p:pic>
      <p:sp>
        <p:nvSpPr>
          <p:cNvPr id="22" name="Rectangle 21">
            <a:extLst>
              <a:ext uri="{FF2B5EF4-FFF2-40B4-BE49-F238E27FC236}">
                <a16:creationId xmlns:a16="http://schemas.microsoft.com/office/drawing/2014/main" id="{343EFFBB-871B-331C-4637-C0604E08FA11}"/>
              </a:ext>
            </a:extLst>
          </p:cNvPr>
          <p:cNvSpPr/>
          <p:nvPr/>
        </p:nvSpPr>
        <p:spPr>
          <a:xfrm>
            <a:off x="438655" y="12894878"/>
            <a:ext cx="22531366" cy="20055650"/>
          </a:xfrm>
          <a:prstGeom prst="rect">
            <a:avLst/>
          </a:prstGeom>
          <a:noFill/>
          <a:ln w="76200">
            <a:solidFill>
              <a:srgbClr val="002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184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647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Eddy, Tyler</dc:creator>
  <cp:lastModifiedBy>Eddy, Tyler</cp:lastModifiedBy>
  <cp:revision>18</cp:revision>
  <dcterms:created xsi:type="dcterms:W3CDTF">2025-06-17T14:42:19Z</dcterms:created>
  <dcterms:modified xsi:type="dcterms:W3CDTF">2025-06-20T02:12:55Z</dcterms:modified>
</cp:coreProperties>
</file>