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1" r:id="rId3"/>
    <p:sldId id="262"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6208"/>
  </p:normalViewPr>
  <p:slideViewPr>
    <p:cSldViewPr snapToGrid="0" snapToObjects="1">
      <p:cViewPr varScale="1">
        <p:scale>
          <a:sx n="121" d="100"/>
          <a:sy n="121" d="100"/>
        </p:scale>
        <p:origin x="200" y="2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A54474-01E0-8440-1C08-3F04E0A93E3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3169919-F55A-BA0C-C901-4D8D18DDE7F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39601FD-F478-9674-0DDC-9F3DFFD870BB}"/>
              </a:ext>
            </a:extLst>
          </p:cNvPr>
          <p:cNvSpPr>
            <a:spLocks noGrp="1"/>
          </p:cNvSpPr>
          <p:nvPr>
            <p:ph type="dt" sz="half" idx="10"/>
          </p:nvPr>
        </p:nvSpPr>
        <p:spPr/>
        <p:txBody>
          <a:bodyPr/>
          <a:lstStyle/>
          <a:p>
            <a:fld id="{741D51B0-D426-8546-815E-62B24CDC8250}" type="datetimeFigureOut">
              <a:rPr lang="en-US" smtClean="0"/>
              <a:t>6/29/22</a:t>
            </a:fld>
            <a:endParaRPr lang="en-US"/>
          </a:p>
        </p:txBody>
      </p:sp>
      <p:sp>
        <p:nvSpPr>
          <p:cNvPr id="5" name="Footer Placeholder 4">
            <a:extLst>
              <a:ext uri="{FF2B5EF4-FFF2-40B4-BE49-F238E27FC236}">
                <a16:creationId xmlns:a16="http://schemas.microsoft.com/office/drawing/2014/main" id="{CDA70C45-696A-B20D-CF86-DF5295F619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9EECCB1-E938-A9B8-2A1B-2DBE561CACE2}"/>
              </a:ext>
            </a:extLst>
          </p:cNvPr>
          <p:cNvSpPr>
            <a:spLocks noGrp="1"/>
          </p:cNvSpPr>
          <p:nvPr>
            <p:ph type="sldNum" sz="quarter" idx="12"/>
          </p:nvPr>
        </p:nvSpPr>
        <p:spPr/>
        <p:txBody>
          <a:bodyPr/>
          <a:lstStyle/>
          <a:p>
            <a:fld id="{090507EA-5E30-2942-8692-B7BFFEDA150C}" type="slidenum">
              <a:rPr lang="en-US" smtClean="0"/>
              <a:t>‹#›</a:t>
            </a:fld>
            <a:endParaRPr lang="en-US"/>
          </a:p>
        </p:txBody>
      </p:sp>
    </p:spTree>
    <p:extLst>
      <p:ext uri="{BB962C8B-B14F-4D97-AF65-F5344CB8AC3E}">
        <p14:creationId xmlns:p14="http://schemas.microsoft.com/office/powerpoint/2010/main" val="40958199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91E039-02CD-D972-08E5-F6D8945A3E4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40811CA-6DE9-1069-9B4E-7CA748EBE59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B3542F4-FD0E-A633-3ECF-AACED55FA871}"/>
              </a:ext>
            </a:extLst>
          </p:cNvPr>
          <p:cNvSpPr>
            <a:spLocks noGrp="1"/>
          </p:cNvSpPr>
          <p:nvPr>
            <p:ph type="dt" sz="half" idx="10"/>
          </p:nvPr>
        </p:nvSpPr>
        <p:spPr/>
        <p:txBody>
          <a:bodyPr/>
          <a:lstStyle/>
          <a:p>
            <a:fld id="{741D51B0-D426-8546-815E-62B24CDC8250}" type="datetimeFigureOut">
              <a:rPr lang="en-US" smtClean="0"/>
              <a:t>6/29/22</a:t>
            </a:fld>
            <a:endParaRPr lang="en-US"/>
          </a:p>
        </p:txBody>
      </p:sp>
      <p:sp>
        <p:nvSpPr>
          <p:cNvPr id="5" name="Footer Placeholder 4">
            <a:extLst>
              <a:ext uri="{FF2B5EF4-FFF2-40B4-BE49-F238E27FC236}">
                <a16:creationId xmlns:a16="http://schemas.microsoft.com/office/drawing/2014/main" id="{C10DC37E-7FDC-41AB-68A1-677C75579D2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0848082-496E-F593-35EC-CA451373CD48}"/>
              </a:ext>
            </a:extLst>
          </p:cNvPr>
          <p:cNvSpPr>
            <a:spLocks noGrp="1"/>
          </p:cNvSpPr>
          <p:nvPr>
            <p:ph type="sldNum" sz="quarter" idx="12"/>
          </p:nvPr>
        </p:nvSpPr>
        <p:spPr/>
        <p:txBody>
          <a:bodyPr/>
          <a:lstStyle/>
          <a:p>
            <a:fld id="{090507EA-5E30-2942-8692-B7BFFEDA150C}" type="slidenum">
              <a:rPr lang="en-US" smtClean="0"/>
              <a:t>‹#›</a:t>
            </a:fld>
            <a:endParaRPr lang="en-US"/>
          </a:p>
        </p:txBody>
      </p:sp>
    </p:spTree>
    <p:extLst>
      <p:ext uri="{BB962C8B-B14F-4D97-AF65-F5344CB8AC3E}">
        <p14:creationId xmlns:p14="http://schemas.microsoft.com/office/powerpoint/2010/main" val="38237755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0938B4A-CE02-4CDB-DB41-FB343CA4EAB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F5D73CE-B5BA-6D0F-DC47-100915AECDC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C99672C-6D59-0B9A-B65C-9D9D76D26032}"/>
              </a:ext>
            </a:extLst>
          </p:cNvPr>
          <p:cNvSpPr>
            <a:spLocks noGrp="1"/>
          </p:cNvSpPr>
          <p:nvPr>
            <p:ph type="dt" sz="half" idx="10"/>
          </p:nvPr>
        </p:nvSpPr>
        <p:spPr/>
        <p:txBody>
          <a:bodyPr/>
          <a:lstStyle/>
          <a:p>
            <a:fld id="{741D51B0-D426-8546-815E-62B24CDC8250}" type="datetimeFigureOut">
              <a:rPr lang="en-US" smtClean="0"/>
              <a:t>6/29/22</a:t>
            </a:fld>
            <a:endParaRPr lang="en-US"/>
          </a:p>
        </p:txBody>
      </p:sp>
      <p:sp>
        <p:nvSpPr>
          <p:cNvPr id="5" name="Footer Placeholder 4">
            <a:extLst>
              <a:ext uri="{FF2B5EF4-FFF2-40B4-BE49-F238E27FC236}">
                <a16:creationId xmlns:a16="http://schemas.microsoft.com/office/drawing/2014/main" id="{95621BAB-4E35-4CF4-025F-0F7251835B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0E7D2A-E28C-8944-0D75-3EE3FD9BE44C}"/>
              </a:ext>
            </a:extLst>
          </p:cNvPr>
          <p:cNvSpPr>
            <a:spLocks noGrp="1"/>
          </p:cNvSpPr>
          <p:nvPr>
            <p:ph type="sldNum" sz="quarter" idx="12"/>
          </p:nvPr>
        </p:nvSpPr>
        <p:spPr/>
        <p:txBody>
          <a:bodyPr/>
          <a:lstStyle/>
          <a:p>
            <a:fld id="{090507EA-5E30-2942-8692-B7BFFEDA150C}" type="slidenum">
              <a:rPr lang="en-US" smtClean="0"/>
              <a:t>‹#›</a:t>
            </a:fld>
            <a:endParaRPr lang="en-US"/>
          </a:p>
        </p:txBody>
      </p:sp>
    </p:spTree>
    <p:extLst>
      <p:ext uri="{BB962C8B-B14F-4D97-AF65-F5344CB8AC3E}">
        <p14:creationId xmlns:p14="http://schemas.microsoft.com/office/powerpoint/2010/main" val="2812619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0F822F-4528-D6BA-8D33-0154C187680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C295644-9DFF-0DEE-5AC4-4EE5EBB91D2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C1FBB6C-A0FE-6A2E-91B6-2B537885FAD3}"/>
              </a:ext>
            </a:extLst>
          </p:cNvPr>
          <p:cNvSpPr>
            <a:spLocks noGrp="1"/>
          </p:cNvSpPr>
          <p:nvPr>
            <p:ph type="dt" sz="half" idx="10"/>
          </p:nvPr>
        </p:nvSpPr>
        <p:spPr/>
        <p:txBody>
          <a:bodyPr/>
          <a:lstStyle/>
          <a:p>
            <a:fld id="{741D51B0-D426-8546-815E-62B24CDC8250}" type="datetimeFigureOut">
              <a:rPr lang="en-US" smtClean="0"/>
              <a:t>6/29/22</a:t>
            </a:fld>
            <a:endParaRPr lang="en-US"/>
          </a:p>
        </p:txBody>
      </p:sp>
      <p:sp>
        <p:nvSpPr>
          <p:cNvPr id="5" name="Footer Placeholder 4">
            <a:extLst>
              <a:ext uri="{FF2B5EF4-FFF2-40B4-BE49-F238E27FC236}">
                <a16:creationId xmlns:a16="http://schemas.microsoft.com/office/drawing/2014/main" id="{50D203BB-D087-5FCC-9978-0396314CC3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09F477-C009-E7C3-9557-37D8E5450469}"/>
              </a:ext>
            </a:extLst>
          </p:cNvPr>
          <p:cNvSpPr>
            <a:spLocks noGrp="1"/>
          </p:cNvSpPr>
          <p:nvPr>
            <p:ph type="sldNum" sz="quarter" idx="12"/>
          </p:nvPr>
        </p:nvSpPr>
        <p:spPr/>
        <p:txBody>
          <a:bodyPr/>
          <a:lstStyle/>
          <a:p>
            <a:fld id="{090507EA-5E30-2942-8692-B7BFFEDA150C}" type="slidenum">
              <a:rPr lang="en-US" smtClean="0"/>
              <a:t>‹#›</a:t>
            </a:fld>
            <a:endParaRPr lang="en-US"/>
          </a:p>
        </p:txBody>
      </p:sp>
    </p:spTree>
    <p:extLst>
      <p:ext uri="{BB962C8B-B14F-4D97-AF65-F5344CB8AC3E}">
        <p14:creationId xmlns:p14="http://schemas.microsoft.com/office/powerpoint/2010/main" val="17288478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009092-B371-0B63-EBD1-5872521AAEF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22F43CE-48C3-E7D2-79B9-21AD7B88548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AEE84CE-0053-E418-1BD5-DB373715CA00}"/>
              </a:ext>
            </a:extLst>
          </p:cNvPr>
          <p:cNvSpPr>
            <a:spLocks noGrp="1"/>
          </p:cNvSpPr>
          <p:nvPr>
            <p:ph type="dt" sz="half" idx="10"/>
          </p:nvPr>
        </p:nvSpPr>
        <p:spPr/>
        <p:txBody>
          <a:bodyPr/>
          <a:lstStyle/>
          <a:p>
            <a:fld id="{741D51B0-D426-8546-815E-62B24CDC8250}" type="datetimeFigureOut">
              <a:rPr lang="en-US" smtClean="0"/>
              <a:t>6/29/22</a:t>
            </a:fld>
            <a:endParaRPr lang="en-US"/>
          </a:p>
        </p:txBody>
      </p:sp>
      <p:sp>
        <p:nvSpPr>
          <p:cNvPr id="5" name="Footer Placeholder 4">
            <a:extLst>
              <a:ext uri="{FF2B5EF4-FFF2-40B4-BE49-F238E27FC236}">
                <a16:creationId xmlns:a16="http://schemas.microsoft.com/office/drawing/2014/main" id="{BA258D72-DDDF-F357-79BD-BEE0D882C0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14ADC16-30F4-BA3B-1120-06D3F55C8103}"/>
              </a:ext>
            </a:extLst>
          </p:cNvPr>
          <p:cNvSpPr>
            <a:spLocks noGrp="1"/>
          </p:cNvSpPr>
          <p:nvPr>
            <p:ph type="sldNum" sz="quarter" idx="12"/>
          </p:nvPr>
        </p:nvSpPr>
        <p:spPr/>
        <p:txBody>
          <a:bodyPr/>
          <a:lstStyle/>
          <a:p>
            <a:fld id="{090507EA-5E30-2942-8692-B7BFFEDA150C}" type="slidenum">
              <a:rPr lang="en-US" smtClean="0"/>
              <a:t>‹#›</a:t>
            </a:fld>
            <a:endParaRPr lang="en-US"/>
          </a:p>
        </p:txBody>
      </p:sp>
    </p:spTree>
    <p:extLst>
      <p:ext uri="{BB962C8B-B14F-4D97-AF65-F5344CB8AC3E}">
        <p14:creationId xmlns:p14="http://schemas.microsoft.com/office/powerpoint/2010/main" val="31949337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DCDAD0-257F-295D-71CF-B0D5C129054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B88DD70-6981-25BE-E534-F74BD311AD0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EFEFED8-D531-6522-96F5-8F6D07A5E65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C72DC13-8AD9-263C-B948-ECE147358A6C}"/>
              </a:ext>
            </a:extLst>
          </p:cNvPr>
          <p:cNvSpPr>
            <a:spLocks noGrp="1"/>
          </p:cNvSpPr>
          <p:nvPr>
            <p:ph type="dt" sz="half" idx="10"/>
          </p:nvPr>
        </p:nvSpPr>
        <p:spPr/>
        <p:txBody>
          <a:bodyPr/>
          <a:lstStyle/>
          <a:p>
            <a:fld id="{741D51B0-D426-8546-815E-62B24CDC8250}" type="datetimeFigureOut">
              <a:rPr lang="en-US" smtClean="0"/>
              <a:t>6/29/22</a:t>
            </a:fld>
            <a:endParaRPr lang="en-US"/>
          </a:p>
        </p:txBody>
      </p:sp>
      <p:sp>
        <p:nvSpPr>
          <p:cNvPr id="6" name="Footer Placeholder 5">
            <a:extLst>
              <a:ext uri="{FF2B5EF4-FFF2-40B4-BE49-F238E27FC236}">
                <a16:creationId xmlns:a16="http://schemas.microsoft.com/office/drawing/2014/main" id="{5DC671DD-1394-E0D7-77E9-08CAB3F74B4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5B25942-3493-02A0-8323-CB66E69F4B2E}"/>
              </a:ext>
            </a:extLst>
          </p:cNvPr>
          <p:cNvSpPr>
            <a:spLocks noGrp="1"/>
          </p:cNvSpPr>
          <p:nvPr>
            <p:ph type="sldNum" sz="quarter" idx="12"/>
          </p:nvPr>
        </p:nvSpPr>
        <p:spPr/>
        <p:txBody>
          <a:bodyPr/>
          <a:lstStyle/>
          <a:p>
            <a:fld id="{090507EA-5E30-2942-8692-B7BFFEDA150C}" type="slidenum">
              <a:rPr lang="en-US" smtClean="0"/>
              <a:t>‹#›</a:t>
            </a:fld>
            <a:endParaRPr lang="en-US"/>
          </a:p>
        </p:txBody>
      </p:sp>
    </p:spTree>
    <p:extLst>
      <p:ext uri="{BB962C8B-B14F-4D97-AF65-F5344CB8AC3E}">
        <p14:creationId xmlns:p14="http://schemas.microsoft.com/office/powerpoint/2010/main" val="1372805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6AA7A0-CADF-3DBB-BA6E-E27C90DCBC3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D275C67-C9D0-6FE7-AE3F-C532A541C17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3D2B1C3-238B-A095-ACDF-FC0210860BE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85DDA15-64E8-DE57-0E65-D464657BF82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2EE7C7D-4E1C-5D13-A13E-77DDBC2B25F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CD44325-05F7-4001-26B7-8D7A5219CDC7}"/>
              </a:ext>
            </a:extLst>
          </p:cNvPr>
          <p:cNvSpPr>
            <a:spLocks noGrp="1"/>
          </p:cNvSpPr>
          <p:nvPr>
            <p:ph type="dt" sz="half" idx="10"/>
          </p:nvPr>
        </p:nvSpPr>
        <p:spPr/>
        <p:txBody>
          <a:bodyPr/>
          <a:lstStyle/>
          <a:p>
            <a:fld id="{741D51B0-D426-8546-815E-62B24CDC8250}" type="datetimeFigureOut">
              <a:rPr lang="en-US" smtClean="0"/>
              <a:t>6/29/22</a:t>
            </a:fld>
            <a:endParaRPr lang="en-US"/>
          </a:p>
        </p:txBody>
      </p:sp>
      <p:sp>
        <p:nvSpPr>
          <p:cNvPr id="8" name="Footer Placeholder 7">
            <a:extLst>
              <a:ext uri="{FF2B5EF4-FFF2-40B4-BE49-F238E27FC236}">
                <a16:creationId xmlns:a16="http://schemas.microsoft.com/office/drawing/2014/main" id="{23DC0A4A-7C68-AFF3-A7D3-5431CB44C3E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C8B83A2-DDFD-3171-51A2-0A8D0C2DEB1A}"/>
              </a:ext>
            </a:extLst>
          </p:cNvPr>
          <p:cNvSpPr>
            <a:spLocks noGrp="1"/>
          </p:cNvSpPr>
          <p:nvPr>
            <p:ph type="sldNum" sz="quarter" idx="12"/>
          </p:nvPr>
        </p:nvSpPr>
        <p:spPr/>
        <p:txBody>
          <a:bodyPr/>
          <a:lstStyle/>
          <a:p>
            <a:fld id="{090507EA-5E30-2942-8692-B7BFFEDA150C}" type="slidenum">
              <a:rPr lang="en-US" smtClean="0"/>
              <a:t>‹#›</a:t>
            </a:fld>
            <a:endParaRPr lang="en-US"/>
          </a:p>
        </p:txBody>
      </p:sp>
    </p:spTree>
    <p:extLst>
      <p:ext uri="{BB962C8B-B14F-4D97-AF65-F5344CB8AC3E}">
        <p14:creationId xmlns:p14="http://schemas.microsoft.com/office/powerpoint/2010/main" val="1833328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86AEF6-16BD-6DDD-F357-E7845132180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57F150E-6C91-3136-3259-E78F92D41B66}"/>
              </a:ext>
            </a:extLst>
          </p:cNvPr>
          <p:cNvSpPr>
            <a:spLocks noGrp="1"/>
          </p:cNvSpPr>
          <p:nvPr>
            <p:ph type="dt" sz="half" idx="10"/>
          </p:nvPr>
        </p:nvSpPr>
        <p:spPr/>
        <p:txBody>
          <a:bodyPr/>
          <a:lstStyle/>
          <a:p>
            <a:fld id="{741D51B0-D426-8546-815E-62B24CDC8250}" type="datetimeFigureOut">
              <a:rPr lang="en-US" smtClean="0"/>
              <a:t>6/29/22</a:t>
            </a:fld>
            <a:endParaRPr lang="en-US"/>
          </a:p>
        </p:txBody>
      </p:sp>
      <p:sp>
        <p:nvSpPr>
          <p:cNvPr id="4" name="Footer Placeholder 3">
            <a:extLst>
              <a:ext uri="{FF2B5EF4-FFF2-40B4-BE49-F238E27FC236}">
                <a16:creationId xmlns:a16="http://schemas.microsoft.com/office/drawing/2014/main" id="{9D1D866A-1D5D-E2E3-0F24-0525E929E33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7DEFAEA-1B62-EA4C-D5AA-C5E164824E32}"/>
              </a:ext>
            </a:extLst>
          </p:cNvPr>
          <p:cNvSpPr>
            <a:spLocks noGrp="1"/>
          </p:cNvSpPr>
          <p:nvPr>
            <p:ph type="sldNum" sz="quarter" idx="12"/>
          </p:nvPr>
        </p:nvSpPr>
        <p:spPr/>
        <p:txBody>
          <a:bodyPr/>
          <a:lstStyle/>
          <a:p>
            <a:fld id="{090507EA-5E30-2942-8692-B7BFFEDA150C}" type="slidenum">
              <a:rPr lang="en-US" smtClean="0"/>
              <a:t>‹#›</a:t>
            </a:fld>
            <a:endParaRPr lang="en-US"/>
          </a:p>
        </p:txBody>
      </p:sp>
    </p:spTree>
    <p:extLst>
      <p:ext uri="{BB962C8B-B14F-4D97-AF65-F5344CB8AC3E}">
        <p14:creationId xmlns:p14="http://schemas.microsoft.com/office/powerpoint/2010/main" val="41642236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27E77B1-F853-62AC-DB4A-4EEB3CE1B41F}"/>
              </a:ext>
            </a:extLst>
          </p:cNvPr>
          <p:cNvSpPr>
            <a:spLocks noGrp="1"/>
          </p:cNvSpPr>
          <p:nvPr>
            <p:ph type="dt" sz="half" idx="10"/>
          </p:nvPr>
        </p:nvSpPr>
        <p:spPr/>
        <p:txBody>
          <a:bodyPr/>
          <a:lstStyle/>
          <a:p>
            <a:fld id="{741D51B0-D426-8546-815E-62B24CDC8250}" type="datetimeFigureOut">
              <a:rPr lang="en-US" smtClean="0"/>
              <a:t>6/29/22</a:t>
            </a:fld>
            <a:endParaRPr lang="en-US"/>
          </a:p>
        </p:txBody>
      </p:sp>
      <p:sp>
        <p:nvSpPr>
          <p:cNvPr id="3" name="Footer Placeholder 2">
            <a:extLst>
              <a:ext uri="{FF2B5EF4-FFF2-40B4-BE49-F238E27FC236}">
                <a16:creationId xmlns:a16="http://schemas.microsoft.com/office/drawing/2014/main" id="{BDBC6858-0F2F-8627-3C1B-74BA1F1B9BD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B065D6A-1E9E-5B84-21D8-083FD855E79E}"/>
              </a:ext>
            </a:extLst>
          </p:cNvPr>
          <p:cNvSpPr>
            <a:spLocks noGrp="1"/>
          </p:cNvSpPr>
          <p:nvPr>
            <p:ph type="sldNum" sz="quarter" idx="12"/>
          </p:nvPr>
        </p:nvSpPr>
        <p:spPr/>
        <p:txBody>
          <a:bodyPr/>
          <a:lstStyle/>
          <a:p>
            <a:fld id="{090507EA-5E30-2942-8692-B7BFFEDA150C}" type="slidenum">
              <a:rPr lang="en-US" smtClean="0"/>
              <a:t>‹#›</a:t>
            </a:fld>
            <a:endParaRPr lang="en-US"/>
          </a:p>
        </p:txBody>
      </p:sp>
    </p:spTree>
    <p:extLst>
      <p:ext uri="{BB962C8B-B14F-4D97-AF65-F5344CB8AC3E}">
        <p14:creationId xmlns:p14="http://schemas.microsoft.com/office/powerpoint/2010/main" val="21787889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C34FB7-70E6-C3D6-29BF-0F7ECFF8D4C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8411F30-96DB-F00B-C6A6-D6807962B75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FAA2F7B-B8E2-1F0C-7DEA-EAC90C1B4F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3F32628-D4E0-A704-7E9E-5454E2A8D8EB}"/>
              </a:ext>
            </a:extLst>
          </p:cNvPr>
          <p:cNvSpPr>
            <a:spLocks noGrp="1"/>
          </p:cNvSpPr>
          <p:nvPr>
            <p:ph type="dt" sz="half" idx="10"/>
          </p:nvPr>
        </p:nvSpPr>
        <p:spPr/>
        <p:txBody>
          <a:bodyPr/>
          <a:lstStyle/>
          <a:p>
            <a:fld id="{741D51B0-D426-8546-815E-62B24CDC8250}" type="datetimeFigureOut">
              <a:rPr lang="en-US" smtClean="0"/>
              <a:t>6/29/22</a:t>
            </a:fld>
            <a:endParaRPr lang="en-US"/>
          </a:p>
        </p:txBody>
      </p:sp>
      <p:sp>
        <p:nvSpPr>
          <p:cNvPr id="6" name="Footer Placeholder 5">
            <a:extLst>
              <a:ext uri="{FF2B5EF4-FFF2-40B4-BE49-F238E27FC236}">
                <a16:creationId xmlns:a16="http://schemas.microsoft.com/office/drawing/2014/main" id="{2712C993-C8CE-EAFD-4F75-B57E6E56A4D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F50B620-0915-D86D-9454-3B164B21BFB6}"/>
              </a:ext>
            </a:extLst>
          </p:cNvPr>
          <p:cNvSpPr>
            <a:spLocks noGrp="1"/>
          </p:cNvSpPr>
          <p:nvPr>
            <p:ph type="sldNum" sz="quarter" idx="12"/>
          </p:nvPr>
        </p:nvSpPr>
        <p:spPr/>
        <p:txBody>
          <a:bodyPr/>
          <a:lstStyle/>
          <a:p>
            <a:fld id="{090507EA-5E30-2942-8692-B7BFFEDA150C}" type="slidenum">
              <a:rPr lang="en-US" smtClean="0"/>
              <a:t>‹#›</a:t>
            </a:fld>
            <a:endParaRPr lang="en-US"/>
          </a:p>
        </p:txBody>
      </p:sp>
    </p:spTree>
    <p:extLst>
      <p:ext uri="{BB962C8B-B14F-4D97-AF65-F5344CB8AC3E}">
        <p14:creationId xmlns:p14="http://schemas.microsoft.com/office/powerpoint/2010/main" val="6257584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F02106-C932-E5AB-6BFF-8F947C3F830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E4F33DD-8062-3437-2FF5-26726D8F668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D2C7045-445D-6C10-C4D5-9D660085188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48FFCE1-195E-4081-D7D1-24D919CA7D92}"/>
              </a:ext>
            </a:extLst>
          </p:cNvPr>
          <p:cNvSpPr>
            <a:spLocks noGrp="1"/>
          </p:cNvSpPr>
          <p:nvPr>
            <p:ph type="dt" sz="half" idx="10"/>
          </p:nvPr>
        </p:nvSpPr>
        <p:spPr/>
        <p:txBody>
          <a:bodyPr/>
          <a:lstStyle/>
          <a:p>
            <a:fld id="{741D51B0-D426-8546-815E-62B24CDC8250}" type="datetimeFigureOut">
              <a:rPr lang="en-US" smtClean="0"/>
              <a:t>6/29/22</a:t>
            </a:fld>
            <a:endParaRPr lang="en-US"/>
          </a:p>
        </p:txBody>
      </p:sp>
      <p:sp>
        <p:nvSpPr>
          <p:cNvPr id="6" name="Footer Placeholder 5">
            <a:extLst>
              <a:ext uri="{FF2B5EF4-FFF2-40B4-BE49-F238E27FC236}">
                <a16:creationId xmlns:a16="http://schemas.microsoft.com/office/drawing/2014/main" id="{222F52DD-D7DA-3521-807C-7F39B910D58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C6BCD8-3ABA-7E34-6769-0348E918F724}"/>
              </a:ext>
            </a:extLst>
          </p:cNvPr>
          <p:cNvSpPr>
            <a:spLocks noGrp="1"/>
          </p:cNvSpPr>
          <p:nvPr>
            <p:ph type="sldNum" sz="quarter" idx="12"/>
          </p:nvPr>
        </p:nvSpPr>
        <p:spPr/>
        <p:txBody>
          <a:bodyPr/>
          <a:lstStyle/>
          <a:p>
            <a:fld id="{090507EA-5E30-2942-8692-B7BFFEDA150C}" type="slidenum">
              <a:rPr lang="en-US" smtClean="0"/>
              <a:t>‹#›</a:t>
            </a:fld>
            <a:endParaRPr lang="en-US"/>
          </a:p>
        </p:txBody>
      </p:sp>
    </p:spTree>
    <p:extLst>
      <p:ext uri="{BB962C8B-B14F-4D97-AF65-F5344CB8AC3E}">
        <p14:creationId xmlns:p14="http://schemas.microsoft.com/office/powerpoint/2010/main" val="17226584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A3ADF32-0411-E2EE-0970-F618DCEE5E2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3D7C757-A203-B7D4-F132-A4746847F00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F82D633-D65D-76DF-50AD-F4A7E1C1A08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1D51B0-D426-8546-815E-62B24CDC8250}" type="datetimeFigureOut">
              <a:rPr lang="en-US" smtClean="0"/>
              <a:t>6/29/22</a:t>
            </a:fld>
            <a:endParaRPr lang="en-US"/>
          </a:p>
        </p:txBody>
      </p:sp>
      <p:sp>
        <p:nvSpPr>
          <p:cNvPr id="5" name="Footer Placeholder 4">
            <a:extLst>
              <a:ext uri="{FF2B5EF4-FFF2-40B4-BE49-F238E27FC236}">
                <a16:creationId xmlns:a16="http://schemas.microsoft.com/office/drawing/2014/main" id="{FFDD2629-2D4B-13C8-470A-36008FE8320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60270EF-0228-1F3A-78CE-7C278FF12DE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0507EA-5E30-2942-8692-B7BFFEDA150C}" type="slidenum">
              <a:rPr lang="en-US" smtClean="0"/>
              <a:t>‹#›</a:t>
            </a:fld>
            <a:endParaRPr lang="en-US"/>
          </a:p>
        </p:txBody>
      </p:sp>
    </p:spTree>
    <p:extLst>
      <p:ext uri="{BB962C8B-B14F-4D97-AF65-F5344CB8AC3E}">
        <p14:creationId xmlns:p14="http://schemas.microsoft.com/office/powerpoint/2010/main" val="19089858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5CA47CD-4DB2-90B3-86F1-F5B076E6291D}"/>
              </a:ext>
            </a:extLst>
          </p:cNvPr>
          <p:cNvSpPr txBox="1"/>
          <p:nvPr/>
        </p:nvSpPr>
        <p:spPr>
          <a:xfrm>
            <a:off x="204952" y="61630"/>
            <a:ext cx="11782096" cy="523220"/>
          </a:xfrm>
          <a:prstGeom prst="rect">
            <a:avLst/>
          </a:prstGeom>
          <a:noFill/>
        </p:spPr>
        <p:txBody>
          <a:bodyPr wrap="square" rtlCol="0">
            <a:spAutoFit/>
          </a:bodyPr>
          <a:lstStyle/>
          <a:p>
            <a:r>
              <a:rPr lang="en-US" sz="2800" dirty="0">
                <a:solidFill>
                  <a:schemeClr val="accent1">
                    <a:lumMod val="75000"/>
                  </a:schemeClr>
                </a:solidFill>
              </a:rPr>
              <a:t>SHINE #11 - </a:t>
            </a:r>
            <a:r>
              <a:rPr lang="en-US" sz="2800" b="1" i="1" u="sng" dirty="0">
                <a:solidFill>
                  <a:schemeClr val="accent1">
                    <a:lumMod val="75000"/>
                  </a:schemeClr>
                </a:solidFill>
              </a:rPr>
              <a:t>Modeling CME initiation and propagation through the heliosphere</a:t>
            </a:r>
          </a:p>
        </p:txBody>
      </p:sp>
      <p:sp>
        <p:nvSpPr>
          <p:cNvPr id="5" name="TextBox 4">
            <a:extLst>
              <a:ext uri="{FF2B5EF4-FFF2-40B4-BE49-F238E27FC236}">
                <a16:creationId xmlns:a16="http://schemas.microsoft.com/office/drawing/2014/main" id="{6A1CAD10-C238-7A36-13FA-DB94DCAE6B60}"/>
              </a:ext>
            </a:extLst>
          </p:cNvPr>
          <p:cNvSpPr txBox="1"/>
          <p:nvPr/>
        </p:nvSpPr>
        <p:spPr>
          <a:xfrm>
            <a:off x="323192" y="1010619"/>
            <a:ext cx="11782096" cy="5016758"/>
          </a:xfrm>
          <a:prstGeom prst="rect">
            <a:avLst/>
          </a:prstGeom>
          <a:noFill/>
        </p:spPr>
        <p:txBody>
          <a:bodyPr wrap="square" rtlCol="0">
            <a:spAutoFit/>
          </a:bodyPr>
          <a:lstStyle/>
          <a:p>
            <a:endParaRPr lang="en-US" sz="2800" dirty="0"/>
          </a:p>
          <a:p>
            <a:pPr marL="285750" indent="-285750">
              <a:buFont typeface="Arial" panose="020B0604020202020204" pitchFamily="34" charset="0"/>
              <a:buChar char="•"/>
            </a:pPr>
            <a:r>
              <a:rPr lang="en-US" sz="2400" dirty="0"/>
              <a:t>Ward Manchester gave an overview of how CME’s erupt and the various initiation/eruption mechanisms.</a:t>
            </a:r>
          </a:p>
          <a:p>
            <a:pPr marL="742950" lvl="1" indent="-285750">
              <a:buFont typeface="Arial" panose="020B0604020202020204" pitchFamily="34" charset="0"/>
              <a:buChar char="•"/>
            </a:pPr>
            <a:r>
              <a:rPr lang="en-US" sz="2400" dirty="0"/>
              <a:t>How flux-rope models that have evolved over time.</a:t>
            </a:r>
          </a:p>
          <a:p>
            <a:pPr lvl="1"/>
            <a:endParaRPr lang="en-US" sz="2400" dirty="0"/>
          </a:p>
          <a:p>
            <a:pPr marL="285750" indent="-285750">
              <a:buFont typeface="Arial" panose="020B0604020202020204" pitchFamily="34" charset="0"/>
              <a:buChar char="•"/>
            </a:pPr>
            <a:r>
              <a:rPr lang="en-US" sz="2400" dirty="0"/>
              <a:t>Christina Kay presented the evolution and propagation of CMEs.</a:t>
            </a:r>
          </a:p>
          <a:p>
            <a:pPr marL="742950" lvl="1" indent="-285750">
              <a:buFont typeface="Arial" panose="020B0604020202020204" pitchFamily="34" charset="0"/>
              <a:buChar char="•"/>
            </a:pPr>
            <a:r>
              <a:rPr lang="en-US" sz="2400" dirty="0"/>
              <a:t>Reconstructing CMEs and taking the deflection, rotation &amp; deformation into account for interplanetary modeling of CMEs.</a:t>
            </a:r>
          </a:p>
          <a:p>
            <a:pPr marL="742950" lvl="1" indent="-285750">
              <a:buFont typeface="Arial" panose="020B0604020202020204" pitchFamily="34" charset="0"/>
              <a:buChar char="•"/>
            </a:pPr>
            <a:r>
              <a:rPr lang="en-US" sz="2400" dirty="0"/>
              <a:t>Ensemble CME runs to improve the prediction of CMEs.</a:t>
            </a:r>
          </a:p>
          <a:p>
            <a:endParaRPr lang="en-US" sz="2400" dirty="0"/>
          </a:p>
          <a:p>
            <a:pPr lvl="1"/>
            <a:r>
              <a:rPr lang="en-US" sz="2400" b="1" dirty="0">
                <a:solidFill>
                  <a:schemeClr val="accent1">
                    <a:lumMod val="75000"/>
                  </a:schemeClr>
                </a:solidFill>
              </a:rPr>
              <a:t>This gave us an over-arching view of the physics-based discussion of CME initiation as well as the modeling of CMEs in the interplanetary medium.</a:t>
            </a:r>
          </a:p>
          <a:p>
            <a:pPr marL="742950" lvl="1" indent="-285750">
              <a:buFont typeface="Arial" panose="020B0604020202020204" pitchFamily="34" charset="0"/>
              <a:buChar char="•"/>
            </a:pPr>
            <a:endParaRPr lang="en-US" sz="2800" dirty="0"/>
          </a:p>
        </p:txBody>
      </p:sp>
      <p:sp>
        <p:nvSpPr>
          <p:cNvPr id="6" name="TextBox 5">
            <a:extLst>
              <a:ext uri="{FF2B5EF4-FFF2-40B4-BE49-F238E27FC236}">
                <a16:creationId xmlns:a16="http://schemas.microsoft.com/office/drawing/2014/main" id="{82F619B2-4D8A-2C4A-4520-4A4D053BA259}"/>
              </a:ext>
            </a:extLst>
          </p:cNvPr>
          <p:cNvSpPr txBox="1"/>
          <p:nvPr/>
        </p:nvSpPr>
        <p:spPr>
          <a:xfrm>
            <a:off x="3005958" y="677458"/>
            <a:ext cx="11403724" cy="646331"/>
          </a:xfrm>
          <a:prstGeom prst="rect">
            <a:avLst/>
          </a:prstGeom>
          <a:noFill/>
        </p:spPr>
        <p:txBody>
          <a:bodyPr wrap="square" rtlCol="0">
            <a:spAutoFit/>
          </a:bodyPr>
          <a:lstStyle/>
          <a:p>
            <a:r>
              <a:rPr lang="en-US" b="1" i="1" dirty="0" err="1"/>
              <a:t>Nishtha</a:t>
            </a:r>
            <a:r>
              <a:rPr lang="en-US" b="1" i="1" dirty="0"/>
              <a:t> Sachdeva</a:t>
            </a:r>
            <a:r>
              <a:rPr lang="en-US" dirty="0"/>
              <a:t>, </a:t>
            </a:r>
            <a:r>
              <a:rPr lang="en-US" dirty="0" err="1"/>
              <a:t>Zhenguang</a:t>
            </a:r>
            <a:r>
              <a:rPr lang="en-US" dirty="0"/>
              <a:t> Huang, Ben Lynch, Georgios </a:t>
            </a:r>
            <a:r>
              <a:rPr lang="en-US" dirty="0" err="1"/>
              <a:t>Chintzoglou</a:t>
            </a:r>
            <a:endParaRPr lang="en-US" dirty="0"/>
          </a:p>
          <a:p>
            <a:endParaRPr lang="en-US" dirty="0"/>
          </a:p>
        </p:txBody>
      </p:sp>
    </p:spTree>
    <p:extLst>
      <p:ext uri="{BB962C8B-B14F-4D97-AF65-F5344CB8AC3E}">
        <p14:creationId xmlns:p14="http://schemas.microsoft.com/office/powerpoint/2010/main" val="2036663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64BED3E-E4F0-BA54-A09A-BD09AB8C18B5}"/>
              </a:ext>
            </a:extLst>
          </p:cNvPr>
          <p:cNvSpPr txBox="1"/>
          <p:nvPr/>
        </p:nvSpPr>
        <p:spPr>
          <a:xfrm>
            <a:off x="73572" y="84114"/>
            <a:ext cx="11761075" cy="7627473"/>
          </a:xfrm>
          <a:prstGeom prst="rect">
            <a:avLst/>
          </a:prstGeom>
          <a:noFill/>
        </p:spPr>
        <p:txBody>
          <a:bodyPr wrap="square">
            <a:spAutoFit/>
          </a:bodyPr>
          <a:lstStyle/>
          <a:p>
            <a:pPr marR="0">
              <a:lnSpc>
                <a:spcPct val="115000"/>
              </a:lnSpc>
              <a:spcBef>
                <a:spcPts val="0"/>
              </a:spcBef>
              <a:spcAft>
                <a:spcPts val="0"/>
              </a:spcAft>
            </a:pPr>
            <a:r>
              <a:rPr lang="en-US" sz="2000" dirty="0">
                <a:solidFill>
                  <a:schemeClr val="accent1">
                    <a:lumMod val="75000"/>
                  </a:schemeClr>
                </a:solidFill>
                <a:effectLst/>
                <a:ea typeface="Arial" panose="020B0604020202020204" pitchFamily="34" charset="0"/>
              </a:rPr>
              <a:t>How do different CME initiation scenarios and their model implementation(s) impact the CME propagation, interaction with interplanetary magnetic field (IMF) and solar wind structures, and properties such as time of arrival, internal magnetic configuration, </a:t>
            </a:r>
            <a:r>
              <a:rPr lang="en-US" sz="2000" dirty="0" err="1">
                <a:solidFill>
                  <a:schemeClr val="accent1">
                    <a:lumMod val="75000"/>
                  </a:schemeClr>
                </a:solidFill>
                <a:effectLst/>
                <a:ea typeface="Arial" panose="020B0604020202020204" pitchFamily="34" charset="0"/>
              </a:rPr>
              <a:t>geoeffectiveness</a:t>
            </a:r>
            <a:r>
              <a:rPr lang="en-US" sz="2000" dirty="0">
                <a:solidFill>
                  <a:schemeClr val="accent1">
                    <a:lumMod val="75000"/>
                  </a:schemeClr>
                </a:solidFill>
                <a:effectLst/>
                <a:ea typeface="Arial" panose="020B0604020202020204" pitchFamily="34" charset="0"/>
              </a:rPr>
              <a:t>, </a:t>
            </a:r>
            <a:r>
              <a:rPr lang="en-US" sz="2000" dirty="0" err="1">
                <a:solidFill>
                  <a:schemeClr val="accent1">
                    <a:lumMod val="75000"/>
                  </a:schemeClr>
                </a:solidFill>
                <a:effectLst/>
                <a:ea typeface="Arial" panose="020B0604020202020204" pitchFamily="34" charset="0"/>
              </a:rPr>
              <a:t>etc</a:t>
            </a:r>
            <a:r>
              <a:rPr lang="en-US" sz="2000" dirty="0">
                <a:solidFill>
                  <a:schemeClr val="accent1">
                    <a:lumMod val="75000"/>
                  </a:schemeClr>
                </a:solidFill>
                <a:effectLst/>
                <a:ea typeface="Arial" panose="020B0604020202020204" pitchFamily="34" charset="0"/>
              </a:rPr>
              <a:t>?</a:t>
            </a:r>
          </a:p>
          <a:p>
            <a:pPr marL="342900" indent="-342900">
              <a:buFont typeface="Arial" panose="020B0604020202020204" pitchFamily="34" charset="0"/>
              <a:buChar char="•"/>
            </a:pPr>
            <a:r>
              <a:rPr lang="en-US" sz="2000" dirty="0"/>
              <a:t>Two different initiation mechanisms (unstable flux rope, flux emergence (TD??))</a:t>
            </a:r>
          </a:p>
          <a:p>
            <a:pPr marL="342900" indent="-342900">
              <a:buFont typeface="Arial" panose="020B0604020202020204" pitchFamily="34" charset="0"/>
              <a:buChar char="•"/>
            </a:pPr>
            <a:r>
              <a:rPr lang="en-US" sz="2000" dirty="0"/>
              <a:t>How feasible is it to resolve the CME Flux-rope structures near the Sun. </a:t>
            </a:r>
          </a:p>
          <a:p>
            <a:pPr marL="342900" indent="-342900">
              <a:buFont typeface="Arial" panose="020B0604020202020204" pitchFamily="34" charset="0"/>
              <a:buChar char="•"/>
            </a:pPr>
            <a:r>
              <a:rPr lang="en-US" sz="2000" dirty="0"/>
              <a:t>What mechanisms are easier to reconstruct flux-ropes in models</a:t>
            </a:r>
          </a:p>
          <a:p>
            <a:pPr marL="342900" indent="-342900">
              <a:buFont typeface="Arial" panose="020B0604020202020204" pitchFamily="34" charset="0"/>
              <a:buChar char="•"/>
            </a:pPr>
            <a:r>
              <a:rPr lang="en-US" sz="2000" dirty="0"/>
              <a:t>Newer techniques can be used to reconstruct the CMEs in the IP medium.</a:t>
            </a:r>
          </a:p>
          <a:p>
            <a:pPr marL="342900" indent="-342900">
              <a:buFont typeface="Arial" panose="020B0604020202020204" pitchFamily="34" charset="0"/>
              <a:buChar char="•"/>
            </a:pPr>
            <a:endParaRPr lang="en-US" sz="2000" dirty="0">
              <a:effectLst/>
              <a:ea typeface="Arial" panose="020B0604020202020204" pitchFamily="34" charset="0"/>
            </a:endParaRPr>
          </a:p>
          <a:p>
            <a:pPr marR="0">
              <a:lnSpc>
                <a:spcPct val="115000"/>
              </a:lnSpc>
              <a:spcBef>
                <a:spcPts val="0"/>
              </a:spcBef>
              <a:spcAft>
                <a:spcPts val="0"/>
              </a:spcAft>
            </a:pPr>
            <a:r>
              <a:rPr lang="en-US" sz="2000" dirty="0">
                <a:solidFill>
                  <a:schemeClr val="accent1">
                    <a:lumMod val="75000"/>
                  </a:schemeClr>
                </a:solidFill>
                <a:effectLst/>
                <a:ea typeface="Arial" panose="020B0604020202020204" pitchFamily="34" charset="0"/>
              </a:rPr>
              <a:t>How are remote-sensing observations (e.g., SOHO, STEREO and SDO) best used to constrain models of CME initiation and propagation through the heliosphere?</a:t>
            </a:r>
          </a:p>
          <a:p>
            <a:pPr marL="171450" indent="-171450">
              <a:lnSpc>
                <a:spcPct val="115000"/>
              </a:lnSpc>
              <a:buFont typeface="Arial" panose="020B0604020202020204" pitchFamily="34" charset="0"/>
              <a:buChar char="•"/>
            </a:pPr>
            <a:r>
              <a:rPr lang="en-US" sz="2000" dirty="0"/>
              <a:t>What signatures can be identified in the observations of solar corona that can constrain or drive flux-rope parameters for MHD models.</a:t>
            </a:r>
          </a:p>
          <a:p>
            <a:pPr marL="171450" marR="0" indent="-171450">
              <a:lnSpc>
                <a:spcPct val="115000"/>
              </a:lnSpc>
              <a:spcBef>
                <a:spcPts val="0"/>
              </a:spcBef>
              <a:spcAft>
                <a:spcPts val="0"/>
              </a:spcAft>
              <a:buFont typeface="Arial" panose="020B0604020202020204" pitchFamily="34" charset="0"/>
              <a:buChar char="•"/>
            </a:pPr>
            <a:r>
              <a:rPr lang="en-US" sz="2000" dirty="0"/>
              <a:t>Can observations of coronal </a:t>
            </a:r>
            <a:r>
              <a:rPr lang="en-US" sz="2000" dirty="0" err="1"/>
              <a:t>dimmings</a:t>
            </a:r>
            <a:r>
              <a:rPr lang="en-US" sz="2000" dirty="0"/>
              <a:t> be used to constrain the flux-rope parameters or be used for driving the model simulations?</a:t>
            </a:r>
          </a:p>
          <a:p>
            <a:pPr marL="171450" indent="-171450">
              <a:lnSpc>
                <a:spcPct val="115000"/>
              </a:lnSpc>
              <a:buFont typeface="Arial" panose="020B0604020202020204" pitchFamily="34" charset="0"/>
              <a:buChar char="•"/>
            </a:pPr>
            <a:r>
              <a:rPr lang="en-US" sz="2000" dirty="0"/>
              <a:t>Idea of using pre-eruption flare ribbon observations or observations during the pre-eruption phase to drive the flux rope parameters. </a:t>
            </a:r>
          </a:p>
          <a:p>
            <a:pPr marL="171450" indent="-171450">
              <a:lnSpc>
                <a:spcPct val="115000"/>
              </a:lnSpc>
              <a:buFont typeface="Arial" panose="020B0604020202020204" pitchFamily="34" charset="0"/>
              <a:buChar char="•"/>
            </a:pPr>
            <a:r>
              <a:rPr lang="en-US" sz="2000" dirty="0"/>
              <a:t>A need for multi-height observations near the sun for both physical and mathematical constraints to the modeling of flux-ropes in the solar corona.</a:t>
            </a:r>
          </a:p>
          <a:p>
            <a:pPr marL="171450" indent="-171450">
              <a:lnSpc>
                <a:spcPct val="115000"/>
              </a:lnSpc>
              <a:buFont typeface="Arial" panose="020B0604020202020204" pitchFamily="34" charset="0"/>
              <a:buChar char="•"/>
            </a:pPr>
            <a:r>
              <a:rPr lang="en-US" sz="2000" dirty="0"/>
              <a:t>How will the uncertainties in such observations be handled.</a:t>
            </a:r>
          </a:p>
          <a:p>
            <a:pPr marL="171450" indent="-171450">
              <a:lnSpc>
                <a:spcPct val="115000"/>
              </a:lnSpc>
              <a:buFont typeface="Arial" panose="020B0604020202020204" pitchFamily="34" charset="0"/>
              <a:buChar char="•"/>
            </a:pPr>
            <a:r>
              <a:rPr lang="en-US" sz="2000" dirty="0"/>
              <a:t>Use these to determine whether it erupts,</a:t>
            </a:r>
            <a:r>
              <a:rPr lang="en-US" sz="2000" dirty="0">
                <a:solidFill>
                  <a:srgbClr val="FF0000"/>
                </a:solidFill>
              </a:rPr>
              <a:t> </a:t>
            </a:r>
            <a:r>
              <a:rPr lang="en-US" sz="2000" dirty="0"/>
              <a:t>when &amp; how?</a:t>
            </a:r>
          </a:p>
          <a:p>
            <a:pPr marR="0">
              <a:lnSpc>
                <a:spcPct val="115000"/>
              </a:lnSpc>
              <a:spcBef>
                <a:spcPts val="0"/>
              </a:spcBef>
              <a:spcAft>
                <a:spcPts val="0"/>
              </a:spcAft>
            </a:pPr>
            <a:endParaRPr lang="en-US" sz="2000" dirty="0">
              <a:ea typeface="Arial" panose="020B0604020202020204" pitchFamily="34" charset="0"/>
            </a:endParaRPr>
          </a:p>
          <a:p>
            <a:pPr marL="285750" marR="0" indent="-285750">
              <a:lnSpc>
                <a:spcPct val="115000"/>
              </a:lnSpc>
              <a:spcBef>
                <a:spcPts val="0"/>
              </a:spcBef>
              <a:spcAft>
                <a:spcPts val="0"/>
              </a:spcAft>
              <a:buFont typeface="Arial" panose="020B0604020202020204" pitchFamily="34" charset="0"/>
              <a:buChar char="•"/>
            </a:pPr>
            <a:endParaRPr lang="en-US" sz="2000" dirty="0">
              <a:effectLst/>
              <a:ea typeface="Arial" panose="020B0604020202020204" pitchFamily="34" charset="0"/>
            </a:endParaRPr>
          </a:p>
        </p:txBody>
      </p:sp>
    </p:spTree>
    <p:extLst>
      <p:ext uri="{BB962C8B-B14F-4D97-AF65-F5344CB8AC3E}">
        <p14:creationId xmlns:p14="http://schemas.microsoft.com/office/powerpoint/2010/main" val="42637216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2902A46-4AE5-933A-930F-F77E4C80BC33}"/>
              </a:ext>
            </a:extLst>
          </p:cNvPr>
          <p:cNvSpPr txBox="1"/>
          <p:nvPr/>
        </p:nvSpPr>
        <p:spPr>
          <a:xfrm>
            <a:off x="0" y="142745"/>
            <a:ext cx="11950261" cy="5719258"/>
          </a:xfrm>
          <a:prstGeom prst="rect">
            <a:avLst/>
          </a:prstGeom>
          <a:noFill/>
        </p:spPr>
        <p:txBody>
          <a:bodyPr wrap="square">
            <a:spAutoFit/>
          </a:bodyPr>
          <a:lstStyle/>
          <a:p>
            <a:pPr marR="0">
              <a:lnSpc>
                <a:spcPct val="115000"/>
              </a:lnSpc>
              <a:spcBef>
                <a:spcPts val="0"/>
              </a:spcBef>
              <a:spcAft>
                <a:spcPts val="0"/>
              </a:spcAft>
            </a:pPr>
            <a:r>
              <a:rPr lang="en-US" sz="2000" dirty="0">
                <a:solidFill>
                  <a:schemeClr val="accent1">
                    <a:lumMod val="75000"/>
                  </a:schemeClr>
                </a:solidFill>
                <a:ea typeface="Arial" panose="020B0604020202020204" pitchFamily="34" charset="0"/>
              </a:rPr>
              <a:t>CME modeling in the Interplanetary medium</a:t>
            </a:r>
            <a:endParaRPr lang="en-US" sz="2000" dirty="0">
              <a:solidFill>
                <a:schemeClr val="accent1">
                  <a:lumMod val="75000"/>
                </a:schemeClr>
              </a:solidFill>
              <a:effectLst/>
              <a:ea typeface="Arial" panose="020B0604020202020204" pitchFamily="34" charset="0"/>
            </a:endParaRPr>
          </a:p>
          <a:p>
            <a:pPr marL="342900" indent="-342900">
              <a:buFont typeface="Arial" panose="020B0604020202020204" pitchFamily="34" charset="0"/>
              <a:buChar char="•"/>
            </a:pPr>
            <a:r>
              <a:rPr lang="en-US" sz="2000" dirty="0"/>
              <a:t>Need more evidence of deflection in the IP space</a:t>
            </a:r>
          </a:p>
          <a:p>
            <a:pPr marL="342900" indent="-342900">
              <a:buFont typeface="Arial" panose="020B0604020202020204" pitchFamily="34" charset="0"/>
              <a:buChar char="•"/>
            </a:pPr>
            <a:r>
              <a:rPr lang="en-US" sz="2000" dirty="0"/>
              <a:t>Invited ideas about coupling the IP model predictions to SEP model </a:t>
            </a:r>
          </a:p>
          <a:p>
            <a:pPr marL="342900" indent="-342900">
              <a:buFont typeface="Arial" panose="020B0604020202020204" pitchFamily="34" charset="0"/>
              <a:buChar char="•"/>
            </a:pPr>
            <a:r>
              <a:rPr lang="en-US" sz="2000" dirty="0"/>
              <a:t>Discussion on how the location of CH’s impacts the CME deflections. Do fast CMEs deflect as much as the slow ones?</a:t>
            </a:r>
            <a:endParaRPr lang="en-US" sz="2000" dirty="0">
              <a:solidFill>
                <a:schemeClr val="accent1">
                  <a:lumMod val="75000"/>
                </a:schemeClr>
              </a:solidFill>
              <a:ea typeface="Arial" panose="020B0604020202020204" pitchFamily="34" charset="0"/>
            </a:endParaRPr>
          </a:p>
          <a:p>
            <a:pPr>
              <a:lnSpc>
                <a:spcPct val="115000"/>
              </a:lnSpc>
            </a:pPr>
            <a:endParaRPr lang="en-US" sz="2000" dirty="0">
              <a:solidFill>
                <a:schemeClr val="accent1">
                  <a:lumMod val="75000"/>
                </a:schemeClr>
              </a:solidFill>
              <a:ea typeface="Arial" panose="020B0604020202020204" pitchFamily="34" charset="0"/>
            </a:endParaRPr>
          </a:p>
          <a:p>
            <a:pPr>
              <a:lnSpc>
                <a:spcPct val="115000"/>
              </a:lnSpc>
            </a:pPr>
            <a:r>
              <a:rPr lang="en-US" sz="2000" dirty="0">
                <a:solidFill>
                  <a:schemeClr val="accent1">
                    <a:lumMod val="75000"/>
                  </a:schemeClr>
                </a:solidFill>
                <a:ea typeface="Arial" panose="020B0604020202020204" pitchFamily="34" charset="0"/>
              </a:rPr>
              <a:t>What is more important to match, near Sun, Morphology, 1 au impact. </a:t>
            </a:r>
          </a:p>
          <a:p>
            <a:pPr marL="171450" indent="-171450">
              <a:lnSpc>
                <a:spcPct val="115000"/>
              </a:lnSpc>
              <a:buFont typeface="Arial" panose="020B0604020202020204" pitchFamily="34" charset="0"/>
              <a:buChar char="•"/>
            </a:pPr>
            <a:r>
              <a:rPr lang="en-US" sz="2000" dirty="0"/>
              <a:t>Is geo-effectiveness dissociated with the eruption mechanisms. Because near sun evolution</a:t>
            </a:r>
            <a:r>
              <a:rPr lang="en-US" sz="2000" dirty="0">
                <a:solidFill>
                  <a:srgbClr val="FF0000"/>
                </a:solidFill>
              </a:rPr>
              <a:t>s</a:t>
            </a:r>
            <a:r>
              <a:rPr lang="en-US" sz="2000" dirty="0"/>
              <a:t> can cause rotation, deflection etc. which impacts 1 au.</a:t>
            </a:r>
          </a:p>
          <a:p>
            <a:pPr marL="171450" indent="-171450">
              <a:buFont typeface="Arial" panose="020B0604020202020204" pitchFamily="34" charset="0"/>
              <a:buChar char="•"/>
            </a:pPr>
            <a:r>
              <a:rPr lang="en-US" sz="2000" dirty="0"/>
              <a:t>Does the ideal FR (flux rope) description still fit? Can we look for alternate explanations for what we observe using simulations or in observations. </a:t>
            </a:r>
          </a:p>
          <a:p>
            <a:pPr marL="171450" indent="-171450">
              <a:buFont typeface="Arial" panose="020B0604020202020204" pitchFamily="34" charset="0"/>
              <a:buChar char="•"/>
            </a:pPr>
            <a:r>
              <a:rPr lang="en-US" sz="2000" dirty="0"/>
              <a:t>Good time to revisit old work with different / alternate approaches and models for FR?</a:t>
            </a:r>
          </a:p>
          <a:p>
            <a:pPr marL="171450" indent="-171450">
              <a:buFont typeface="Arial" panose="020B0604020202020204" pitchFamily="34" charset="0"/>
              <a:buChar char="•"/>
            </a:pPr>
            <a:r>
              <a:rPr lang="en-US" sz="2000" dirty="0"/>
              <a:t>What quantities matter? Velocity? IMF </a:t>
            </a:r>
            <a:r>
              <a:rPr lang="en-US" sz="2000" dirty="0" err="1"/>
              <a:t>Bz</a:t>
            </a:r>
            <a:r>
              <a:rPr lang="en-US" sz="2000" dirty="0"/>
              <a:t>?</a:t>
            </a:r>
          </a:p>
          <a:p>
            <a:pPr>
              <a:lnSpc>
                <a:spcPct val="115000"/>
              </a:lnSpc>
            </a:pPr>
            <a:endParaRPr lang="en-US" sz="2000" dirty="0">
              <a:ea typeface="Arial" panose="020B0604020202020204" pitchFamily="34" charset="0"/>
            </a:endParaRPr>
          </a:p>
          <a:p>
            <a:pPr>
              <a:lnSpc>
                <a:spcPct val="115000"/>
              </a:lnSpc>
            </a:pPr>
            <a:r>
              <a:rPr lang="en-US" sz="2000" dirty="0">
                <a:solidFill>
                  <a:schemeClr val="accent1">
                    <a:lumMod val="75000"/>
                  </a:schemeClr>
                </a:solidFill>
                <a:effectLst/>
                <a:ea typeface="Arial" panose="020B0604020202020204" pitchFamily="34" charset="0"/>
              </a:rPr>
              <a:t>Ensemble studies to investigate the relative importance of model parameters for initiating CMEs. Research to Operations.</a:t>
            </a:r>
            <a:endParaRPr lang="en-US" sz="2000" dirty="0">
              <a:ea typeface="Arial" panose="020B0604020202020204" pitchFamily="34" charset="0"/>
            </a:endParaRPr>
          </a:p>
          <a:p>
            <a:pPr marR="0">
              <a:lnSpc>
                <a:spcPct val="115000"/>
              </a:lnSpc>
              <a:spcBef>
                <a:spcPts val="0"/>
              </a:spcBef>
              <a:spcAft>
                <a:spcPts val="0"/>
              </a:spcAft>
            </a:pPr>
            <a:endParaRPr lang="en-US" sz="2000" dirty="0">
              <a:effectLst/>
              <a:ea typeface="Arial" panose="020B0604020202020204" pitchFamily="34" charset="0"/>
            </a:endParaRPr>
          </a:p>
        </p:txBody>
      </p:sp>
    </p:spTree>
    <p:extLst>
      <p:ext uri="{BB962C8B-B14F-4D97-AF65-F5344CB8AC3E}">
        <p14:creationId xmlns:p14="http://schemas.microsoft.com/office/powerpoint/2010/main" val="27656623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495</TotalTime>
  <Words>508</Words>
  <Application>Microsoft Macintosh PowerPoint</Application>
  <PresentationFormat>Widescreen</PresentationFormat>
  <Paragraphs>36</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Sachdeva, Nishtha</dc:creator>
  <cp:lastModifiedBy>Sachdeva, Nishtha</cp:lastModifiedBy>
  <cp:revision>9</cp:revision>
  <dcterms:created xsi:type="dcterms:W3CDTF">2022-06-29T00:12:21Z</dcterms:created>
  <dcterms:modified xsi:type="dcterms:W3CDTF">2022-06-29T16:57:41Z</dcterms:modified>
</cp:coreProperties>
</file>