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af47d131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af47d131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af47d131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af47d131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af47d1312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3af47d1312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af47d131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af47d131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af47d1312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af47d1312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af47d1312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af47d1312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af47d1312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af47d1312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af47d1312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af47d1312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287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Flux Ropes &amp;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their Dynamics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376925"/>
            <a:ext cx="8520600" cy="17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Which processes influence the geo-effectiveness of flux ropes?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How do the magnetic topology and stability of flux ropes evolve during their propagation?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How can we reproduce the magnetic topology of the flux ropes?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793626" cy="11076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49700" y="3836125"/>
            <a:ext cx="8333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Organisers: Fernando Carcaboso, Teresa Nieves-Chinchilla, Sanchita Pal, Carlos Braga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Scene setting: Erika Palmerio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446" y="141349"/>
            <a:ext cx="7777101" cy="48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5"/>
          <p:cNvCxnSpPr>
            <a:stCxn id="68" idx="1"/>
          </p:cNvCxnSpPr>
          <p:nvPr/>
        </p:nvCxnSpPr>
        <p:spPr>
          <a:xfrm>
            <a:off x="238500" y="4172975"/>
            <a:ext cx="8653500" cy="0"/>
          </a:xfrm>
          <a:prstGeom prst="straightConnector1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793626" cy="11076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311700" y="1638925"/>
            <a:ext cx="1614900" cy="2320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BEBEBE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Block 1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Flux ropes at the Sun and in the corona</a:t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2672092" y="1638925"/>
            <a:ext cx="1614900" cy="23205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LUNCH BREAK</a:t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7392875" y="1638925"/>
            <a:ext cx="1439400" cy="23205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</a:t>
            </a:r>
            <a:r>
              <a:rPr lang="en"/>
              <a:t>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Jump-in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presentations</a:t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5032483" y="1638925"/>
            <a:ext cx="1614900" cy="2320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BEBEBE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Block 2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Flux ropes in interplanetary space</a:t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2672100" y="3919025"/>
            <a:ext cx="3924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</a:rPr>
              <a:t>12:30</a:t>
            </a: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5032475" y="3919025"/>
            <a:ext cx="3924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</a:rPr>
              <a:t>14:00</a:t>
            </a: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8237075" y="3919025"/>
            <a:ext cx="3924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</a:rPr>
              <a:t>15:15</a:t>
            </a: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38500" y="3919025"/>
            <a:ext cx="3924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</a:rPr>
              <a:t>11:15</a:t>
            </a: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 b="39920" l="18107" r="40151" t="33448"/>
          <a:stretch/>
        </p:blipFill>
        <p:spPr>
          <a:xfrm>
            <a:off x="421500" y="3510025"/>
            <a:ext cx="626410" cy="449400"/>
          </a:xfrm>
          <a:prstGeom prst="rect">
            <a:avLst/>
          </a:prstGeom>
          <a:noFill/>
          <a:ln>
            <a:noFill/>
          </a:ln>
          <a:effectLst>
            <a:outerShdw blurRad="542925" rotWithShape="0" algn="bl" dir="5400000" dist="19050">
              <a:srgbClr val="EFEFEF"/>
            </a:outerShdw>
          </a:effectLst>
        </p:spPr>
      </p:pic>
      <p:pic>
        <p:nvPicPr>
          <p:cNvPr descr="Image result for sun cartoon" id="78" name="Google Shape;7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702" y="3510037"/>
            <a:ext cx="363621" cy="38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9475" y="3447800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7">
            <a:alphaModFix/>
          </a:blip>
          <a:srcRect b="20516" l="29401" r="38657" t="27026"/>
          <a:stretch/>
        </p:blipFill>
        <p:spPr>
          <a:xfrm>
            <a:off x="7798446" y="61324"/>
            <a:ext cx="1158630" cy="118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1 - Derived questions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1839700" y="1152475"/>
            <a:ext cx="6992400" cy="36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• Do we need to find a magnetic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topology for CMEs that explains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all observations?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• </a:t>
            </a:r>
            <a:r>
              <a:rPr lang="en" sz="1700">
                <a:solidFill>
                  <a:schemeClr val="dk1"/>
                </a:solidFill>
              </a:rPr>
              <a:t>Different types of CMEs: loops, flux ropes, jets, waves, others. The interplanetary counterparts of jets and waves are not well known.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• Are projection effects responsible for some CMEs not having the different parts that they “should” have?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• Is it all related to the point of view? Lack of </a:t>
            </a:r>
            <a:r>
              <a:rPr lang="en" sz="1700">
                <a:solidFill>
                  <a:schemeClr val="dk1"/>
                </a:solidFill>
              </a:rPr>
              <a:t>reference after STEREO-B is lost.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• Linked to previous session (#13) </a:t>
            </a:r>
            <a:r>
              <a:rPr i="1" lang="en" sz="1300">
                <a:solidFill>
                  <a:schemeClr val="dk1"/>
                </a:solidFill>
              </a:rPr>
              <a:t>How can we improve our current understanding of the nature of pre-eruptive configurations and the genesis of solar eruptions? 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159300" y="1638925"/>
            <a:ext cx="1614900" cy="2320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BEBEBE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Block 1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Flux ropes at the Sun and in the corona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7100" y="47700"/>
            <a:ext cx="3015250" cy="197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5020" y="2026470"/>
            <a:ext cx="1148675" cy="26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311700" y="1638925"/>
            <a:ext cx="1614900" cy="2320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BEBEBE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Block 2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Flux ropes in interplanetary space</a:t>
            </a:r>
            <a:endParaRPr b="1"/>
          </a:p>
        </p:txBody>
      </p:sp>
      <p:sp>
        <p:nvSpPr>
          <p:cNvPr id="95" name="Google Shape;95;p17"/>
          <p:cNvSpPr/>
          <p:nvPr/>
        </p:nvSpPr>
        <p:spPr>
          <a:xfrm>
            <a:off x="7327925" y="13625"/>
            <a:ext cx="1672800" cy="1764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2 - Derived questions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b="20516" l="29401" r="38657" t="27026"/>
          <a:stretch/>
        </p:blipFill>
        <p:spPr>
          <a:xfrm>
            <a:off x="7387560" y="77624"/>
            <a:ext cx="1554570" cy="159581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1982800" y="1381075"/>
            <a:ext cx="684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• How do flux ropes evolve 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during propagation?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• How do we best reproduce the magnetic structure of flux ropes? Should we focus on simpler or more complex models? 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• Flux rope propagation: Do we focus on simpler models and parameter studies, or do we try to get things as real as possible?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• Would things get better with more measurements across the heliosphere?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2 - Derived questions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1982800" y="1381075"/>
            <a:ext cx="684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• How do flux ropes evolve 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during propagation?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• How do we best reproduce the magnetic structure of flux ropes? Should we focus on simpler or more complex models? 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• Flux rope propagation: Do we focus on simpler models and parameter studies, or do we try to get things as real as possible?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• Would things get better with more measurements across the heliosphere?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311700" y="1638925"/>
            <a:ext cx="1614900" cy="2320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BEBEBE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Block 2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Flux ropes in interplanetary space</a:t>
            </a:r>
            <a:endParaRPr b="1"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4976" y="95375"/>
            <a:ext cx="2839675" cy="21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discussions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1982800" y="1152475"/>
            <a:ext cx="684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Oleksiy Agapitov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lang="en" sz="2200">
                <a:solidFill>
                  <a:schemeClr val="dk1"/>
                </a:solidFill>
              </a:rPr>
              <a:t>Switchbacks</a:t>
            </a:r>
            <a:r>
              <a:rPr lang="en" sz="2200">
                <a:solidFill>
                  <a:schemeClr val="dk1"/>
                </a:solidFill>
              </a:rPr>
              <a:t> and appearance of small flux ropes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William Matthaeus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	Discontinuities in flux ropes - trapped particles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311700" y="1638925"/>
            <a:ext cx="1614900" cy="2320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BEBEBE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Jump-in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presentations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Terminology</a:t>
            </a:r>
            <a:endParaRPr b="1"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New age → Remote and in-situ more connected than ever before.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Most of people agreed on not using ICME, but CME.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Flux tube - Flux rope, Magnetic obstacle - Ejecta, Magnetic cloud.</a:t>
            </a:r>
            <a:endParaRPr>
              <a:solidFill>
                <a:schemeClr val="dk1"/>
              </a:solidFill>
            </a:endParaRPr>
          </a:p>
          <a:p>
            <a:pPr indent="-337264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850">
                <a:solidFill>
                  <a:schemeClr val="dk1"/>
                </a:solidFill>
              </a:rPr>
              <a:t>We need some consistency in the terminology to integrate the remote sensing and in situ studies.</a:t>
            </a:r>
            <a:endParaRPr sz="18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50">
                <a:solidFill>
                  <a:schemeClr val="dk1"/>
                </a:solidFill>
              </a:rPr>
              <a:t>Perspective</a:t>
            </a:r>
            <a:r>
              <a:rPr lang="en" sz="1850">
                <a:solidFill>
                  <a:schemeClr val="dk1"/>
                </a:solidFill>
              </a:rPr>
              <a:t> - Remote sensing and also in-situ</a:t>
            </a:r>
            <a:endParaRPr sz="18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solidFill>
                  <a:schemeClr val="dk1"/>
                </a:solidFill>
              </a:rPr>
              <a:t>	We need more points of observation - preferably fixed</a:t>
            </a:r>
            <a:endParaRPr sz="18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50">
                <a:solidFill>
                  <a:schemeClr val="dk1"/>
                </a:solidFill>
              </a:rPr>
              <a:t>Models</a:t>
            </a:r>
            <a:r>
              <a:rPr lang="en" sz="1850">
                <a:solidFill>
                  <a:schemeClr val="dk1"/>
                </a:solidFill>
              </a:rPr>
              <a:t> - Still room for improvement</a:t>
            </a:r>
            <a:endParaRPr sz="18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50">
                <a:solidFill>
                  <a:schemeClr val="dk1"/>
                </a:solidFill>
              </a:rPr>
              <a:t>Composition as the key for CME origin?</a:t>
            </a:r>
            <a:endParaRPr sz="1850">
              <a:solidFill>
                <a:schemeClr val="dk1"/>
              </a:solidFill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2299" y="2643725"/>
            <a:ext cx="2086700" cy="24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