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664" y="4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197250"/>
            <a:ext cx="8520600" cy="45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highlight>
                  <a:srgbClr val="F1F1F1"/>
                </a:highlight>
              </a:rPr>
              <a:t>Heliospheric Turbulence II: Multiscale Nature of Turbulence from Inertial Scales to Dissipation Range</a:t>
            </a:r>
            <a:endParaRPr sz="2000" b="1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869425"/>
            <a:ext cx="8520600" cy="400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 b="1" dirty="0">
                <a:solidFill>
                  <a:srgbClr val="444444"/>
                </a:solidFill>
                <a:highlight>
                  <a:srgbClr val="FFFFFF"/>
                </a:highlight>
              </a:rPr>
              <a:t>Organizers: Riddhi Bandyopadhyay (Princeton University), William H. Matthaeus (University of Delaware), Alexandros Chasapis (LASP, University of Colorado-Boulder</a:t>
            </a:r>
            <a:r>
              <a:rPr lang="en" sz="1200" b="1" dirty="0" smtClean="0">
                <a:solidFill>
                  <a:srgbClr val="444444"/>
                </a:solidFill>
                <a:highlight>
                  <a:srgbClr val="FFFFFF"/>
                </a:highlight>
              </a:rPr>
              <a:t>)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 b="1" dirty="0" smtClean="0">
                <a:solidFill>
                  <a:srgbClr val="444444"/>
                </a:solidFill>
                <a:highlight>
                  <a:srgbClr val="FFFFFF"/>
                </a:highlight>
              </a:rPr>
              <a:t>Scene-setter: </a:t>
            </a:r>
            <a:r>
              <a:rPr lang="en" sz="1200" b="1" dirty="0" smtClean="0">
                <a:solidFill>
                  <a:srgbClr val="444444"/>
                </a:solidFill>
                <a:highlight>
                  <a:srgbClr val="FFFFFF"/>
                </a:highlight>
              </a:rPr>
              <a:t>Yan </a:t>
            </a:r>
            <a:r>
              <a:rPr lang="en" sz="1200" b="1" dirty="0" smtClean="0">
                <a:solidFill>
                  <a:srgbClr val="444444"/>
                </a:solidFill>
                <a:highlight>
                  <a:srgbClr val="FFFFFF"/>
                </a:highlight>
              </a:rPr>
              <a:t>Yang</a:t>
            </a:r>
            <a:endParaRPr sz="1200" b="1" dirty="0">
              <a:solidFill>
                <a:srgbClr val="444444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b="1" dirty="0">
              <a:solidFill>
                <a:srgbClr val="444444"/>
              </a:solidFill>
              <a:highlight>
                <a:srgbClr val="FFFFFF"/>
              </a:highlight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AutoNum type="arabicParenR"/>
            </a:pPr>
            <a:r>
              <a:rPr lang="en" sz="1200" b="1" dirty="0" smtClean="0">
                <a:solidFill>
                  <a:srgbClr val="444444"/>
                </a:solidFill>
                <a:highlight>
                  <a:srgbClr val="FFFFFF"/>
                </a:highlight>
              </a:rPr>
              <a:t>What </a:t>
            </a:r>
            <a:r>
              <a:rPr lang="en" sz="1200" b="1" dirty="0">
                <a:solidFill>
                  <a:srgbClr val="444444"/>
                </a:solidFill>
                <a:highlight>
                  <a:srgbClr val="FFFFFF"/>
                </a:highlight>
              </a:rPr>
              <a:t>controls the onset of turbulence in the solar corona and solar wind? This requires an understanding </a:t>
            </a:r>
            <a:r>
              <a:rPr lang="en" sz="1200" b="1" dirty="0" smtClean="0">
                <a:solidFill>
                  <a:srgbClr val="444444"/>
                </a:solidFill>
                <a:highlight>
                  <a:srgbClr val="FFFFFF"/>
                </a:highlight>
              </a:rPr>
              <a:t>of fluctuations </a:t>
            </a:r>
            <a:r>
              <a:rPr lang="en" sz="1200" b="1" dirty="0">
                <a:solidFill>
                  <a:srgbClr val="444444"/>
                </a:solidFill>
                <a:highlight>
                  <a:srgbClr val="FFFFFF"/>
                </a:highlight>
              </a:rPr>
              <a:t>at energy containing scales and larger, including features such as 1/f noise.</a:t>
            </a:r>
            <a:endParaRPr sz="1200" b="1" dirty="0">
              <a:solidFill>
                <a:srgbClr val="444444"/>
              </a:solidFill>
              <a:highlight>
                <a:srgbClr val="FFFFFF"/>
              </a:highlight>
            </a:endParaRPr>
          </a:p>
          <a:p>
            <a:pPr marL="152400" lvl="0" indent="0" algn="l" rtl="0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</a:pPr>
            <a:endParaRPr lang="en" sz="1200" b="1" dirty="0">
              <a:solidFill>
                <a:srgbClr val="444444"/>
              </a:solidFill>
              <a:highlight>
                <a:srgbClr val="FFFFFF"/>
              </a:highlight>
            </a:endParaRPr>
          </a:p>
          <a:p>
            <a:pPr marL="381000" lvl="0" indent="-228600" algn="l" rtl="0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AutoNum type="arabicParenR" startAt="2"/>
            </a:pPr>
            <a:r>
              <a:rPr lang="en" sz="1200" b="1" dirty="0" smtClean="0">
                <a:solidFill>
                  <a:srgbClr val="444444"/>
                </a:solidFill>
                <a:highlight>
                  <a:srgbClr val="FFFFFF"/>
                </a:highlight>
              </a:rPr>
              <a:t>Do </a:t>
            </a:r>
            <a:r>
              <a:rPr lang="en" sz="1200" b="1" dirty="0">
                <a:solidFill>
                  <a:srgbClr val="444444"/>
                </a:solidFill>
                <a:highlight>
                  <a:srgbClr val="FFFFFF"/>
                </a:highlight>
              </a:rPr>
              <a:t>inertial range properties such as scale locality and involvement of reconnection vary with large </a:t>
            </a:r>
            <a:r>
              <a:rPr lang="en" sz="1200" b="1" dirty="0" smtClean="0">
                <a:solidFill>
                  <a:srgbClr val="444444"/>
                </a:solidFill>
                <a:highlight>
                  <a:srgbClr val="FFFFFF"/>
                </a:highlight>
              </a:rPr>
              <a:t>scale          driving </a:t>
            </a:r>
            <a:r>
              <a:rPr lang="en" sz="1200" b="1" dirty="0">
                <a:solidFill>
                  <a:srgbClr val="444444"/>
                </a:solidFill>
                <a:highlight>
                  <a:srgbClr val="FFFFFF"/>
                </a:highlight>
              </a:rPr>
              <a:t>and plasma parameters?</a:t>
            </a:r>
            <a:endParaRPr sz="1200" b="1" dirty="0">
              <a:solidFill>
                <a:srgbClr val="444444"/>
              </a:solidFill>
              <a:highlight>
                <a:srgbClr val="FFFFFF"/>
              </a:highlight>
            </a:endParaRPr>
          </a:p>
          <a:p>
            <a:pPr marL="152400" lvl="0" indent="0" algn="l" rtl="0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</a:pPr>
            <a:endParaRPr lang="en" sz="1200" b="1" dirty="0">
              <a:solidFill>
                <a:srgbClr val="444444"/>
              </a:solidFill>
              <a:highlight>
                <a:srgbClr val="FFFFFF"/>
              </a:highlight>
            </a:endParaRPr>
          </a:p>
          <a:p>
            <a:pPr marL="381000" lvl="0" indent="-228600" algn="l" rtl="0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AutoNum type="arabicParenR" startAt="3"/>
            </a:pPr>
            <a:r>
              <a:rPr lang="en" sz="1200" b="1" dirty="0" smtClean="0">
                <a:solidFill>
                  <a:srgbClr val="444444"/>
                </a:solidFill>
                <a:highlight>
                  <a:srgbClr val="FFFFFF"/>
                </a:highlight>
              </a:rPr>
              <a:t> How </a:t>
            </a:r>
            <a:r>
              <a:rPr lang="en" sz="1200" b="1" dirty="0">
                <a:solidFill>
                  <a:srgbClr val="444444"/>
                </a:solidFill>
                <a:highlight>
                  <a:srgbClr val="FFFFFF"/>
                </a:highlight>
              </a:rPr>
              <a:t>do these large scale properties/driving affect the termination of the inertial range and </a:t>
            </a:r>
            <a:r>
              <a:rPr lang="en" sz="1200" b="1" dirty="0" smtClean="0">
                <a:solidFill>
                  <a:srgbClr val="444444"/>
                </a:solidFill>
                <a:highlight>
                  <a:srgbClr val="FFFFFF"/>
                </a:highlight>
              </a:rPr>
              <a:t>related</a:t>
            </a:r>
          </a:p>
          <a:p>
            <a:pPr marL="152400" lvl="0" indent="0" algn="l" rtl="0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</a:pPr>
            <a:r>
              <a:rPr lang="en" sz="1200" b="1" dirty="0">
                <a:solidFill>
                  <a:srgbClr val="444444"/>
                </a:solidFill>
                <a:highlight>
                  <a:srgbClr val="FFFFFF"/>
                </a:highlight>
              </a:rPr>
              <a:t> </a:t>
            </a:r>
            <a:r>
              <a:rPr lang="en" sz="1200" b="1" dirty="0" smtClean="0">
                <a:solidFill>
                  <a:srgbClr val="444444"/>
                </a:solidFill>
                <a:highlight>
                  <a:srgbClr val="FFFFFF"/>
                </a:highlight>
              </a:rPr>
              <a:t>     </a:t>
            </a:r>
            <a:r>
              <a:rPr lang="en" sz="1200" b="1" dirty="0">
                <a:solidFill>
                  <a:srgbClr val="444444"/>
                </a:solidFill>
                <a:highlight>
                  <a:srgbClr val="FFFFFF"/>
                </a:highlight>
              </a:rPr>
              <a:t>dissipative processes?</a:t>
            </a:r>
            <a:endParaRPr sz="1200" b="1" dirty="0">
              <a:solidFill>
                <a:srgbClr val="444444"/>
              </a:solidFill>
              <a:highlight>
                <a:srgbClr val="FFFFFF"/>
              </a:highlight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b="1" dirty="0">
              <a:solidFill>
                <a:srgbClr val="444444"/>
              </a:solidFill>
              <a:highlight>
                <a:srgbClr val="FFFFFF"/>
              </a:highlight>
            </a:endParaRPr>
          </a:p>
        </p:txBody>
      </p:sp>
      <p:sp>
        <p:nvSpPr>
          <p:cNvPr id="56" name="Google Shape;56;p13"/>
          <p:cNvSpPr txBox="1"/>
          <p:nvPr/>
        </p:nvSpPr>
        <p:spPr>
          <a:xfrm flipH="1">
            <a:off x="1530457" y="3530557"/>
            <a:ext cx="2539842" cy="12618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ALL ATTENDEES ARE INVITED TO SHOW ONE OR ~TWO SLIDES  </a:t>
            </a:r>
            <a:r>
              <a:rPr lang="en" dirty="0" smtClean="0"/>
              <a:t>of interest to the </a:t>
            </a:r>
            <a:r>
              <a:rPr lang="en" smtClean="0"/>
              <a:t>discussion </a:t>
            </a:r>
            <a:r>
              <a:rPr lang="en" smtClean="0"/>
              <a:t>the scene setting</a:t>
            </a:r>
            <a:endParaRPr dirty="0"/>
          </a:p>
        </p:txBody>
      </p:sp>
      <p:sp>
        <p:nvSpPr>
          <p:cNvPr id="57" name="Google Shape;57;p13"/>
          <p:cNvSpPr txBox="1"/>
          <p:nvPr/>
        </p:nvSpPr>
        <p:spPr>
          <a:xfrm>
            <a:off x="4958271" y="3557679"/>
            <a:ext cx="2460000" cy="1046700"/>
          </a:xfrm>
          <a:prstGeom prst="rect">
            <a:avLst/>
          </a:prstGeom>
          <a:solidFill>
            <a:srgbClr val="FF0000">
              <a:alpha val="12000"/>
            </a:srgbClr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Let’s keep the topics of discussion focused on the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central questions  - also see session description online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727</TotalTime>
  <Words>155</Words>
  <Application>Microsoft Office PowerPoint</Application>
  <PresentationFormat>On-screen Show (16:9)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Heliospheric Turbulence II: Multiscale Nature of Turbulence from Inertial Scales to Dissipation Range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Heliospheric Turbulence II: Multiscale Nature of Turbulence from Inertial Scales to Dissipation Range</dc:title>
  <cp:lastModifiedBy>William Matthaeus</cp:lastModifiedBy>
  <cp:revision>4</cp:revision>
  <dcterms:modified xsi:type="dcterms:W3CDTF">2022-06-28T18:48:12Z</dcterms:modified>
</cp:coreProperties>
</file>