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68" r:id="rId2"/>
    <p:sldId id="618" r:id="rId3"/>
    <p:sldId id="645" r:id="rId4"/>
    <p:sldId id="690" r:id="rId5"/>
    <p:sldId id="643" r:id="rId6"/>
    <p:sldId id="649" r:id="rId7"/>
    <p:sldId id="650" r:id="rId8"/>
    <p:sldId id="737" r:id="rId9"/>
    <p:sldId id="740" r:id="rId10"/>
    <p:sldId id="738" r:id="rId11"/>
    <p:sldId id="741" r:id="rId12"/>
    <p:sldId id="742" r:id="rId13"/>
    <p:sldId id="743" r:id="rId14"/>
    <p:sldId id="745" r:id="rId15"/>
    <p:sldId id="718" r:id="rId16"/>
    <p:sldId id="719" r:id="rId17"/>
    <p:sldId id="739" r:id="rId18"/>
    <p:sldId id="733" r:id="rId19"/>
    <p:sldId id="734" r:id="rId20"/>
    <p:sldId id="747" r:id="rId21"/>
    <p:sldId id="735" r:id="rId22"/>
    <p:sldId id="736" r:id="rId23"/>
    <p:sldId id="748" r:id="rId24"/>
    <p:sldId id="749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g, Yan" initials="YY" lastIdx="1" clrIdx="0"/>
  <p:cmAuthor id="2" name="Yang, Yan" initials="YY [3]" lastIdx="1" clrIdx="1"/>
  <p:cmAuthor id="3" name="Yang, Yan" initials="YY [4]" lastIdx="1" clrIdx="2"/>
  <p:cmAuthor id="4" name="Yang, Yan" initials="YY [5]" lastIdx="1" clrIdx="3"/>
  <p:cmAuthor id="5" name="Yan Yang" initials="YY" lastIdx="6" clrIdx="4">
    <p:extLst>
      <p:ext uri="{19B8F6BF-5375-455C-9EA6-DF929625EA0E}">
        <p15:presenceInfo xmlns:p15="http://schemas.microsoft.com/office/powerpoint/2012/main" userId="7df35fa0500598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FF"/>
    <a:srgbClr val="3333CC"/>
    <a:srgbClr val="0066FF"/>
    <a:srgbClr val="003399"/>
    <a:srgbClr val="4F81BD"/>
    <a:srgbClr val="FF00FF"/>
    <a:srgbClr val="00CCFF"/>
    <a:srgbClr val="00FFFF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2" autoAdjust="0"/>
    <p:restoredTop sz="70716" autoAdjust="0"/>
  </p:normalViewPr>
  <p:slideViewPr>
    <p:cSldViewPr>
      <p:cViewPr varScale="1">
        <p:scale>
          <a:sx n="85" d="100"/>
          <a:sy n="85" d="100"/>
        </p:scale>
        <p:origin x="1552" y="176"/>
      </p:cViewPr>
      <p:guideLst>
        <p:guide orient="horz" pos="225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C5C6A84-BC93-449D-8678-365D8B288200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721110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993" y="9721110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F76681C-693F-4E2A-83C3-E20B29AC36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5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3" y="3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E84DA4F-1973-42D4-A5A6-A42F1CD922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1109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3" y="9721109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285B265-05D9-4C13-AC35-D1BC446AB3B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2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07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54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9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70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170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0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871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9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880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24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62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16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259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354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051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02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82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2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34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861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48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5B265-05D9-4C13-AC35-D1BC446AB3B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99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2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38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79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46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26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44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1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23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61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14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B071-AA9B-4406-98BF-7903BF13C01B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D1F2-3300-4C86-B47C-0BEA857B9A3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29.png"/><Relationship Id="rId3" Type="http://schemas.openxmlformats.org/officeDocument/2006/relationships/tags" Target="../tags/tag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emf"/><Relationship Id="rId4" Type="http://schemas.openxmlformats.org/officeDocument/2006/relationships/tags" Target="../tags/tag6.xml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33.png"/><Relationship Id="rId3" Type="http://schemas.openxmlformats.org/officeDocument/2006/relationships/tags" Target="../tags/tag8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2.emf"/><Relationship Id="rId2" Type="http://schemas.openxmlformats.org/officeDocument/2006/relationships/tags" Target="../tags/tag7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emf"/><Relationship Id="rId4" Type="http://schemas.openxmlformats.org/officeDocument/2006/relationships/tags" Target="../tags/tag9.xml"/><Relationship Id="rId9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12" Type="http://schemas.openxmlformats.org/officeDocument/2006/relationships/image" Target="../media/image41.png"/><Relationship Id="rId2" Type="http://schemas.openxmlformats.org/officeDocument/2006/relationships/tags" Target="../tags/tag10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8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51.emf"/><Relationship Id="rId3" Type="http://schemas.openxmlformats.org/officeDocument/2006/relationships/tags" Target="../tags/tag13.xml"/><Relationship Id="rId7" Type="http://schemas.openxmlformats.org/officeDocument/2006/relationships/image" Target="../media/image47.png"/><Relationship Id="rId12" Type="http://schemas.openxmlformats.org/officeDocument/2006/relationships/image" Target="../media/image50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30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0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emf"/><Relationship Id="rId2" Type="http://schemas.openxmlformats.org/officeDocument/2006/relationships/tags" Target="../tags/tag1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2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9.emf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17.xml"/><Relationship Id="rId7" Type="http://schemas.openxmlformats.org/officeDocument/2006/relationships/image" Target="../media/image3.wmf"/><Relationship Id="rId2" Type="http://schemas.openxmlformats.org/officeDocument/2006/relationships/tags" Target="../tags/tag1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72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3.wm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20.png"/><Relationship Id="rId3" Type="http://schemas.openxmlformats.org/officeDocument/2006/relationships/tags" Target="../tags/tag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emf"/><Relationship Id="rId4" Type="http://schemas.openxmlformats.org/officeDocument/2006/relationships/tags" Target="../tags/tag3.xml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887218"/>
              </p:ext>
            </p:extLst>
          </p:nvPr>
        </p:nvGraphicFramePr>
        <p:xfrm>
          <a:off x="6117136" y="384053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3" name="Equation" r:id="rId4" imgW="2743200" imgH="4267200" progId="Equation.DSMT4">
                  <p:embed/>
                </p:oleObj>
              </mc:Choice>
              <mc:Fallback>
                <p:oleObj name="Equation" r:id="rId4" imgW="2743200" imgH="4267200" progId="Equation.DSMT4">
                  <p:embed/>
                  <p:pic>
                    <p:nvPicPr>
                      <p:cNvPr id="0" name="Picture 3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136" y="384053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7"/>
          <p:cNvSpPr txBox="1"/>
          <p:nvPr/>
        </p:nvSpPr>
        <p:spPr>
          <a:xfrm>
            <a:off x="1234636" y="3127608"/>
            <a:ext cx="976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Yan Yang </a:t>
            </a:r>
            <a:r>
              <a:rPr lang="zh-CN" altLang="en-US" sz="24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杨艳</a:t>
            </a:r>
            <a:endParaRPr lang="en-US" altLang="zh-CN" sz="24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University of Delaware</a:t>
            </a:r>
          </a:p>
          <a:p>
            <a:pPr algn="ctr"/>
            <a:endParaRPr lang="en-US" altLang="zh-CN" sz="24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Bill Matthaeus, Riddhi Bandyopadhyay,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Tulasi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Parashar, Rohit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Chhiber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Vadim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Roytershteyn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Alexandros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Chasapis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Oreste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Pezzi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 Francesco Pecora,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Yanwen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Wang,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Sohom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Roy, </a:t>
            </a:r>
            <a:r>
              <a:rPr lang="en-US" altLang="zh-CN" sz="24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Minping</a:t>
            </a: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Wan, 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collaborators…</a:t>
            </a:r>
            <a:endParaRPr lang="en-US" altLang="zh-CN" sz="24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标题 3"/>
          <p:cNvSpPr txBox="1">
            <a:spLocks/>
          </p:cNvSpPr>
          <p:nvPr/>
        </p:nvSpPr>
        <p:spPr>
          <a:xfrm>
            <a:off x="3452840" y="2130822"/>
            <a:ext cx="532859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Particle Laden Turbulence</a:t>
            </a:r>
            <a:endParaRPr lang="zh-CN" altLang="en-US" sz="3200" dirty="0"/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052736"/>
            <a:ext cx="8254480" cy="1800200"/>
          </a:xfrm>
          <a:prstGeom prst="rect">
            <a:avLst/>
          </a:prstGeom>
        </p:spPr>
      </p:pic>
      <p:sp>
        <p:nvSpPr>
          <p:cNvPr id="10" name="标题 3"/>
          <p:cNvSpPr txBox="1">
            <a:spLocks/>
          </p:cNvSpPr>
          <p:nvPr/>
        </p:nvSpPr>
        <p:spPr>
          <a:xfrm>
            <a:off x="2135560" y="1484784"/>
            <a:ext cx="7992888" cy="955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Multiscale Nature of Turbulence in Space Plasmas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6190A-382B-3F4B-B488-1D3048566708}"/>
              </a:ext>
            </a:extLst>
          </p:cNvPr>
          <p:cNvSpPr txBox="1"/>
          <p:nvPr/>
        </p:nvSpPr>
        <p:spPr>
          <a:xfrm>
            <a:off x="9120336" y="17953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SHINE, June 28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48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3 1">
            <a:extLst>
              <a:ext uri="{FF2B5EF4-FFF2-40B4-BE49-F238E27FC236}">
                <a16:creationId xmlns:a16="http://schemas.microsoft.com/office/drawing/2014/main" id="{13051ACF-D7A4-0F42-A7C8-5175A4BE94B6}"/>
              </a:ext>
            </a:extLst>
          </p:cNvPr>
          <p:cNvSpPr txBox="1"/>
          <p:nvPr/>
        </p:nvSpPr>
        <p:spPr>
          <a:xfrm>
            <a:off x="551384" y="1009649"/>
            <a:ext cx="47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VKH Equation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Energy Transfer Rate– Von Karman Howarth Equation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30" name="Equation" r:id="rId7" imgW="114102" imgH="177492" progId="Equation.DSMT4">
                  <p:embed/>
                </p:oleObj>
              </mc:Choice>
              <mc:Fallback>
                <p:oleObj name="Equation" r:id="rId7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10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\documentclass{article}&#10;\usepackage{amsmath}&#10;\pagestyle{empty}&#10;\begin{document}&#10;&#10;\begin{equation*}&#10;\underbrace{\frac{\partial}{\partial t} \langle |\delta \boldsymbol{z}^{\pm}|^2\rangle}_{T^{\pm}} + \underbrace{\nabla_{\boldsymbol{\ell}} \cdot \langle \delta \boldsymbol{z}^{\mp} |\delta \boldsymbol{z}^{\pm}|^2 \rangle}_{\nabla_{\boldsymbol{\ell}} \cdot \boldsymbol{Y}^{\pm}} \underbrace{-2\nu \nabla^2_{\boldsymbol{\ell}} \langle |\delta \boldsymbol{z}^{\pm}|^2 \rangle}_{-2\nu \nabla^2_{\boldsymbol{\ell}} G^{\pm}} =-4\epsilon^{\pm}&#10;\end{equation*}&#10;&#10;&#10;\end{document}" title="IguanaTex Bitmap Display">
            <a:extLst>
              <a:ext uri="{FF2B5EF4-FFF2-40B4-BE49-F238E27FC236}">
                <a16:creationId xmlns:a16="http://schemas.microsoft.com/office/drawing/2014/main" id="{2DF20827-DDDE-914B-B1B5-1AD7839E0F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556792"/>
            <a:ext cx="5969000" cy="889000"/>
          </a:xfrm>
          <a:prstGeom prst="rect">
            <a:avLst/>
          </a:prstGeom>
        </p:spPr>
      </p:pic>
      <p:sp>
        <p:nvSpPr>
          <p:cNvPr id="15" name="文本框 3 2">
            <a:extLst>
              <a:ext uri="{FF2B5EF4-FFF2-40B4-BE49-F238E27FC236}">
                <a16:creationId xmlns:a16="http://schemas.microsoft.com/office/drawing/2014/main" id="{A4B81B4C-606F-F74B-97A6-E6C87EE15FFB}"/>
              </a:ext>
            </a:extLst>
          </p:cNvPr>
          <p:cNvSpPr txBox="1"/>
          <p:nvPr/>
        </p:nvSpPr>
        <p:spPr>
          <a:xfrm>
            <a:off x="6816080" y="1031500"/>
            <a:ext cx="53115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Homogeneity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does not require isotropy.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does not require large Re.</a:t>
            </a: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is a function in 3D lag space   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is exact at every    .</a:t>
            </a:r>
          </a:p>
        </p:txBody>
      </p:sp>
      <p:pic>
        <p:nvPicPr>
          <p:cNvPr id="12" name="Picture 11" descr="\documentclass{article}&#10;\usepackage{amsmath}&#10;\pagestyle{empty}&#10;\begin{document}&#10;&#10;$\boldsymbol{\ell}$&#10;&#10;\end{document}" title="IguanaTex Bitmap Display">
            <a:extLst>
              <a:ext uri="{FF2B5EF4-FFF2-40B4-BE49-F238E27FC236}">
                <a16:creationId xmlns:a16="http://schemas.microsoft.com/office/drawing/2014/main" id="{AE013EA0-5F10-FC4A-ABB7-1F365638B9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16" y="2153300"/>
            <a:ext cx="139700" cy="195580"/>
          </a:xfrm>
          <a:prstGeom prst="rect">
            <a:avLst/>
          </a:prstGeom>
        </p:spPr>
      </p:pic>
      <p:pic>
        <p:nvPicPr>
          <p:cNvPr id="19" name="Picture 18" descr="\documentclass{article}&#10;\usepackage{amsmath}&#10;\pagestyle{empty}&#10;\begin{document}&#10;&#10;$\boldsymbol{\ell}$&#10;&#10;\end{document}" title="IguanaTex Bitmap Display">
            <a:extLst>
              <a:ext uri="{FF2B5EF4-FFF2-40B4-BE49-F238E27FC236}">
                <a16:creationId xmlns:a16="http://schemas.microsoft.com/office/drawing/2014/main" id="{9D0ACB54-4A9E-2647-9401-993BCE543E9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56" y="2492896"/>
            <a:ext cx="139700" cy="19558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C9A46191-4493-084B-96E0-A538C3786A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9" y="2556289"/>
            <a:ext cx="5232399" cy="38970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DC2C32-327B-B949-A20E-8D4ABAF94DD0}"/>
              </a:ext>
            </a:extLst>
          </p:cNvPr>
          <p:cNvSpPr/>
          <p:nvPr/>
        </p:nvSpPr>
        <p:spPr>
          <a:xfrm>
            <a:off x="1096429" y="6199611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Wang et al, submit to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385974-35A8-4649-BAC9-A897078950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2192" y="2964409"/>
            <a:ext cx="5232400" cy="2895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670C43-ED96-D940-92E8-5832B6ED9F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3976" y="5856312"/>
            <a:ext cx="4584700" cy="381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9050D5-C70D-B041-9A8E-94DBD4A281EA}"/>
              </a:ext>
            </a:extLst>
          </p:cNvPr>
          <p:cNvSpPr/>
          <p:nvPr/>
        </p:nvSpPr>
        <p:spPr>
          <a:xfrm>
            <a:off x="7025271" y="6199612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Hellinger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740600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3">
            <a:extLst>
              <a:ext uri="{FF2B5EF4-FFF2-40B4-BE49-F238E27FC236}">
                <a16:creationId xmlns:a16="http://schemas.microsoft.com/office/drawing/2014/main" id="{13051ACF-D7A4-0F42-A7C8-5175A4BE94B6}"/>
              </a:ext>
            </a:extLst>
          </p:cNvPr>
          <p:cNvSpPr txBox="1"/>
          <p:nvPr/>
        </p:nvSpPr>
        <p:spPr>
          <a:xfrm>
            <a:off x="551384" y="1009649"/>
            <a:ext cx="65972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form of 3</a:t>
            </a:r>
            <a:r>
              <a:rPr lang="en-US" altLang="zh-CN" sz="2400" baseline="30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-order law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Homogeneity + Well-defined Inertial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does not require isotropy.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It requires 3D lag-space derivatives.</a:t>
            </a: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form of 3</a:t>
            </a:r>
            <a:r>
              <a:rPr lang="en-US" altLang="zh-CN" sz="2400" baseline="30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-order law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Isotropy + homogeneity + inertial range</a:t>
            </a:r>
            <a:endParaRPr lang="en-US" altLang="zh-CN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It could depend on the direction of lag.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Simplifications of VKH Equation– 3D form and 1D form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0" name="Equation" r:id="rId7" imgW="114102" imgH="177492" progId="Equation.DSMT4">
                  <p:embed/>
                </p:oleObj>
              </mc:Choice>
              <mc:Fallback>
                <p:oleObj name="Equation" r:id="rId7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11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\documentclass{article}&#10;\usepackage{amsmath}&#10;\pagestyle{empty}&#10;\begin{document}&#10;&#10;\begin{equation*}&#10;{\nabla_{\boldsymbol{\ell}} \cdot \boldsymbol{Y}^{\pm}} =-4\epsilon^{\pm}&#10;\end{equation*}&#10;&#10;&#10;\end{document}" title="IguanaTex Bitmap Display">
            <a:extLst>
              <a:ext uri="{FF2B5EF4-FFF2-40B4-BE49-F238E27FC236}">
                <a16:creationId xmlns:a16="http://schemas.microsoft.com/office/drawing/2014/main" id="{B4985AB9-60D2-FD4C-B8DB-A277150C6B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88" y="2746194"/>
            <a:ext cx="1803400" cy="27940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\begin{equation*}&#10;\underbrace{\frac{\partial}{\partial t} \langle |\delta \boldsymbol{z}^{\pm}|^2\rangle}_{T^{\pm}} + \underbrace{\nabla_{\boldsymbol{\ell}} \cdot \langle \delta \boldsymbol{z}^{\mp} |\delta \boldsymbol{z}^{\pm}|^2 \rangle}_{\nabla_{\boldsymbol{\ell}} \cdot \boldsymbol{Y}^{\pm}} \underbrace{-2\nu \nabla^2_{\boldsymbol{\ell}} \langle |\delta \boldsymbol{z}^{\pm}|^2 \rangle}_{-2\nu \nabla^2_{\boldsymbol{\ell}} G^{\pm}} =-4\epsilon^{\pm}&#10;\end{equation*}&#10;&#10;&#10;\end{document}" title="IguanaTex Bitmap Display">
            <a:extLst>
              <a:ext uri="{FF2B5EF4-FFF2-40B4-BE49-F238E27FC236}">
                <a16:creationId xmlns:a16="http://schemas.microsoft.com/office/drawing/2014/main" id="{55EB45BF-00C5-7F4F-8A40-25D753CD5F1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556792"/>
            <a:ext cx="5969000" cy="889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22630B-A346-2E4D-B2B9-60079F887862}"/>
              </a:ext>
            </a:extLst>
          </p:cNvPr>
          <p:cNvCxnSpPr/>
          <p:nvPr/>
        </p:nvCxnSpPr>
        <p:spPr>
          <a:xfrm flipV="1">
            <a:off x="983432" y="1556792"/>
            <a:ext cx="901700" cy="889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5969D7-0BC7-4744-9862-F44315CE9A30}"/>
              </a:ext>
            </a:extLst>
          </p:cNvPr>
          <p:cNvCxnSpPr/>
          <p:nvPr/>
        </p:nvCxnSpPr>
        <p:spPr>
          <a:xfrm flipV="1">
            <a:off x="4751553" y="1556792"/>
            <a:ext cx="901700" cy="889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86548-D23B-C44D-BE09-4E3ABC3FC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816" y="929404"/>
            <a:ext cx="4241800" cy="273050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&#10;\end{eqnarray*}&#10;&#10;&#10;\end{document}" title="IguanaTex Bitmap Display">
            <a:extLst>
              <a:ext uri="{FF2B5EF4-FFF2-40B4-BE49-F238E27FC236}">
                <a16:creationId xmlns:a16="http://schemas.microsoft.com/office/drawing/2014/main" id="{2A87BC82-4055-ED46-9701-CB197707D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91" y="4983832"/>
            <a:ext cx="36576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EB8FBE-B69A-0B45-A446-4613853F4F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8816" y="3680841"/>
            <a:ext cx="3782266" cy="30647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E9DDCE-EC0E-AA40-85D2-1959F33E4F71}"/>
              </a:ext>
            </a:extLst>
          </p:cNvPr>
          <p:cNvSpPr/>
          <p:nvPr/>
        </p:nvSpPr>
        <p:spPr>
          <a:xfrm>
            <a:off x="7824192" y="764704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Antonia &amp; </a:t>
            </a: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Burattini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JFM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D0B1D8-B76F-8A45-85B5-35167FA0FC65}"/>
              </a:ext>
            </a:extLst>
          </p:cNvPr>
          <p:cNvSpPr/>
          <p:nvPr/>
        </p:nvSpPr>
        <p:spPr>
          <a:xfrm>
            <a:off x="7330007" y="5877272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HD turbulence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Taylor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52474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1D Form of 3</a:t>
            </a:r>
            <a:r>
              <a:rPr lang="en-US" altLang="zh-CN" sz="3200" b="1" baseline="30000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rd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-order Law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08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12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&#10;\end{eqnarray*}&#10;&#10;&#10;\end{document}" title="IguanaTex Bitmap Display">
            <a:extLst>
              <a:ext uri="{FF2B5EF4-FFF2-40B4-BE49-F238E27FC236}">
                <a16:creationId xmlns:a16="http://schemas.microsoft.com/office/drawing/2014/main" id="{8104B0C4-E086-A34D-866B-6EA17ABBC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7" y="836712"/>
            <a:ext cx="3657600" cy="533400"/>
          </a:xfrm>
          <a:prstGeom prst="rect">
            <a:avLst/>
          </a:prstGeom>
        </p:spPr>
      </p:pic>
      <p:grpSp>
        <p:nvGrpSpPr>
          <p:cNvPr id="11" name="Group 140">
            <a:extLst>
              <a:ext uri="{FF2B5EF4-FFF2-40B4-BE49-F238E27FC236}">
                <a16:creationId xmlns:a16="http://schemas.microsoft.com/office/drawing/2014/main" id="{3BBEA014-F381-4F49-804E-99170EB72749}"/>
              </a:ext>
            </a:extLst>
          </p:cNvPr>
          <p:cNvGrpSpPr>
            <a:grpSpLocks/>
          </p:cNvGrpSpPr>
          <p:nvPr/>
        </p:nvGrpSpPr>
        <p:grpSpPr bwMode="auto">
          <a:xfrm>
            <a:off x="9192344" y="1449303"/>
            <a:ext cx="2393570" cy="2259153"/>
            <a:chOff x="7578938" y="23519689"/>
            <a:chExt cx="7298767" cy="6567491"/>
          </a:xfrm>
        </p:grpSpPr>
        <p:grpSp>
          <p:nvGrpSpPr>
            <p:cNvPr id="12" name="Group 57">
              <a:extLst>
                <a:ext uri="{FF2B5EF4-FFF2-40B4-BE49-F238E27FC236}">
                  <a16:creationId xmlns:a16="http://schemas.microsoft.com/office/drawing/2014/main" id="{E136BFD3-CBAF-3F40-ACE4-FDC5359ED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7330" y="27046244"/>
              <a:ext cx="608764" cy="436483"/>
              <a:chOff x="10740436" y="27249642"/>
              <a:chExt cx="438378" cy="316532"/>
            </a:xfrm>
          </p:grpSpPr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E17788C9-0C35-2747-BA79-2FBD29448113}"/>
                  </a:ext>
                </a:extLst>
              </p:cNvPr>
              <p:cNvSpPr/>
              <p:nvPr/>
            </p:nvSpPr>
            <p:spPr>
              <a:xfrm>
                <a:off x="10973468" y="27249643"/>
                <a:ext cx="189195" cy="1928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Parallelogram 51">
                <a:extLst>
                  <a:ext uri="{FF2B5EF4-FFF2-40B4-BE49-F238E27FC236}">
                    <a16:creationId xmlns:a16="http://schemas.microsoft.com/office/drawing/2014/main" id="{738FCAE3-03F9-2D4D-B7B9-363D63AA8B57}"/>
                  </a:ext>
                </a:extLst>
              </p:cNvPr>
              <p:cNvSpPr/>
              <p:nvPr/>
            </p:nvSpPr>
            <p:spPr>
              <a:xfrm>
                <a:off x="10851184" y="27446690"/>
                <a:ext cx="327630" cy="119485"/>
              </a:xfrm>
              <a:prstGeom prst="parallelogram">
                <a:avLst>
                  <a:gd name="adj" fmla="val 106722"/>
                </a:avLst>
              </a:prstGeom>
              <a:noFill/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Parallelogram 52">
                <a:extLst>
                  <a:ext uri="{FF2B5EF4-FFF2-40B4-BE49-F238E27FC236}">
                    <a16:creationId xmlns:a16="http://schemas.microsoft.com/office/drawing/2014/main" id="{B8459234-86F9-7B4F-BCD7-62EA6818F7E6}"/>
                  </a:ext>
                </a:extLst>
              </p:cNvPr>
              <p:cNvSpPr/>
              <p:nvPr/>
            </p:nvSpPr>
            <p:spPr>
              <a:xfrm rot="8187768">
                <a:off x="10740436" y="27333493"/>
                <a:ext cx="318401" cy="146737"/>
              </a:xfrm>
              <a:prstGeom prst="parallelogram">
                <a:avLst>
                  <a:gd name="adj" fmla="val 95536"/>
                </a:avLst>
              </a:prstGeom>
              <a:noFill/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66">
              <a:extLst>
                <a:ext uri="{FF2B5EF4-FFF2-40B4-BE49-F238E27FC236}">
                  <a16:creationId xmlns:a16="http://schemas.microsoft.com/office/drawing/2014/main" id="{923012E8-3F10-8144-B9DC-E27F022B8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8938" y="23519689"/>
              <a:ext cx="7298767" cy="6567491"/>
              <a:chOff x="7578938" y="23519689"/>
              <a:chExt cx="7298767" cy="6567491"/>
            </a:xfrm>
          </p:grpSpPr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080299C0-FC58-074C-802A-B9BBD394D2B3}"/>
                  </a:ext>
                </a:extLst>
              </p:cNvPr>
              <p:cNvCxnSpPr/>
              <p:nvPr/>
            </p:nvCxnSpPr>
            <p:spPr>
              <a:xfrm rot="5400000" flipH="1" flipV="1">
                <a:off x="9184218" y="25409998"/>
                <a:ext cx="3783823" cy="3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3">
                <a:extLst>
                  <a:ext uri="{FF2B5EF4-FFF2-40B4-BE49-F238E27FC236}">
                    <a16:creationId xmlns:a16="http://schemas.microsoft.com/office/drawing/2014/main" id="{8F338034-3CEB-8C41-AFA9-6EA5F296A7C5}"/>
                  </a:ext>
                </a:extLst>
              </p:cNvPr>
              <p:cNvCxnSpPr/>
              <p:nvPr/>
            </p:nvCxnSpPr>
            <p:spPr>
              <a:xfrm flipV="1">
                <a:off x="11068119" y="27315073"/>
                <a:ext cx="380958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4">
                <a:extLst>
                  <a:ext uri="{FF2B5EF4-FFF2-40B4-BE49-F238E27FC236}">
                    <a16:creationId xmlns:a16="http://schemas.microsoft.com/office/drawing/2014/main" id="{FA458142-E66C-CD48-B9F4-2031339FD87C}"/>
                  </a:ext>
                </a:extLst>
              </p:cNvPr>
              <p:cNvCxnSpPr/>
              <p:nvPr/>
            </p:nvCxnSpPr>
            <p:spPr>
              <a:xfrm rot="10800000" flipV="1">
                <a:off x="8395963" y="27300621"/>
                <a:ext cx="2691380" cy="26738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19">
                <a:extLst>
                  <a:ext uri="{FF2B5EF4-FFF2-40B4-BE49-F238E27FC236}">
                    <a16:creationId xmlns:a16="http://schemas.microsoft.com/office/drawing/2014/main" id="{7F7FF560-4023-2F4C-A426-493CFD1E12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80617" y="24540074"/>
                <a:ext cx="5587818" cy="5547106"/>
                <a:chOff x="8956943" y="25450609"/>
                <a:chExt cx="4023864" cy="4022693"/>
              </a:xfrm>
            </p:grpSpPr>
            <p:sp>
              <p:nvSpPr>
                <p:cNvPr id="42" name="Oval 37">
                  <a:extLst>
                    <a:ext uri="{FF2B5EF4-FFF2-40B4-BE49-F238E27FC236}">
                      <a16:creationId xmlns:a16="http://schemas.microsoft.com/office/drawing/2014/main" id="{1D50E289-2943-6F4E-A7E0-A3875ABD0A97}"/>
                    </a:ext>
                  </a:extLst>
                </p:cNvPr>
                <p:cNvSpPr/>
                <p:nvPr/>
              </p:nvSpPr>
              <p:spPr>
                <a:xfrm>
                  <a:off x="9868312" y="25704255"/>
                  <a:ext cx="2208049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Oval 38">
                  <a:extLst>
                    <a:ext uri="{FF2B5EF4-FFF2-40B4-BE49-F238E27FC236}">
                      <a16:creationId xmlns:a16="http://schemas.microsoft.com/office/drawing/2014/main" id="{641126C5-2CD7-7D4E-AB07-56FC37FD34DD}"/>
                    </a:ext>
                  </a:extLst>
                </p:cNvPr>
                <p:cNvSpPr/>
                <p:nvPr/>
              </p:nvSpPr>
              <p:spPr>
                <a:xfrm>
                  <a:off x="9492228" y="26001921"/>
                  <a:ext cx="2967139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Oval 39">
                  <a:extLst>
                    <a:ext uri="{FF2B5EF4-FFF2-40B4-BE49-F238E27FC236}">
                      <a16:creationId xmlns:a16="http://schemas.microsoft.com/office/drawing/2014/main" id="{67FB9094-346D-FD4F-A39C-E79B26246078}"/>
                    </a:ext>
                  </a:extLst>
                </p:cNvPr>
                <p:cNvSpPr/>
                <p:nvPr/>
              </p:nvSpPr>
              <p:spPr>
                <a:xfrm>
                  <a:off x="9256887" y="26301683"/>
                  <a:ext cx="3423976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Oval 40">
                  <a:extLst>
                    <a:ext uri="{FF2B5EF4-FFF2-40B4-BE49-F238E27FC236}">
                      <a16:creationId xmlns:a16="http://schemas.microsoft.com/office/drawing/2014/main" id="{11D165D9-E157-434B-97C6-4B852F743EFB}"/>
                    </a:ext>
                  </a:extLst>
                </p:cNvPr>
                <p:cNvSpPr/>
                <p:nvPr/>
              </p:nvSpPr>
              <p:spPr>
                <a:xfrm>
                  <a:off x="9104608" y="26599350"/>
                  <a:ext cx="3735459" cy="171891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Oval 41">
                  <a:extLst>
                    <a:ext uri="{FF2B5EF4-FFF2-40B4-BE49-F238E27FC236}">
                      <a16:creationId xmlns:a16="http://schemas.microsoft.com/office/drawing/2014/main" id="{452AE29D-4044-5045-A585-C6DA4CFED51E}"/>
                    </a:ext>
                  </a:extLst>
                </p:cNvPr>
                <p:cNvSpPr/>
                <p:nvPr/>
              </p:nvSpPr>
              <p:spPr>
                <a:xfrm>
                  <a:off x="9902921" y="29081301"/>
                  <a:ext cx="2127295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Oval 42">
                  <a:extLst>
                    <a:ext uri="{FF2B5EF4-FFF2-40B4-BE49-F238E27FC236}">
                      <a16:creationId xmlns:a16="http://schemas.microsoft.com/office/drawing/2014/main" id="{F2A5A1F9-EA58-0B46-9140-C3CA26FA61AE}"/>
                    </a:ext>
                  </a:extLst>
                </p:cNvPr>
                <p:cNvSpPr/>
                <p:nvPr/>
              </p:nvSpPr>
              <p:spPr>
                <a:xfrm>
                  <a:off x="9485307" y="28739614"/>
                  <a:ext cx="2967139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Oval 43">
                  <a:extLst>
                    <a:ext uri="{FF2B5EF4-FFF2-40B4-BE49-F238E27FC236}">
                      <a16:creationId xmlns:a16="http://schemas.microsoft.com/office/drawing/2014/main" id="{F686C71C-A2E3-6049-98B2-E0B9AC5CD245}"/>
                    </a:ext>
                  </a:extLst>
                </p:cNvPr>
                <p:cNvSpPr/>
                <p:nvPr/>
              </p:nvSpPr>
              <p:spPr>
                <a:xfrm>
                  <a:off x="9256887" y="28448236"/>
                  <a:ext cx="3423976" cy="169796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" name="Oval 44">
                  <a:extLst>
                    <a:ext uri="{FF2B5EF4-FFF2-40B4-BE49-F238E27FC236}">
                      <a16:creationId xmlns:a16="http://schemas.microsoft.com/office/drawing/2014/main" id="{F8459509-F7DE-CA47-BDEF-61783813A1B8}"/>
                    </a:ext>
                  </a:extLst>
                </p:cNvPr>
                <p:cNvSpPr/>
                <p:nvPr/>
              </p:nvSpPr>
              <p:spPr>
                <a:xfrm>
                  <a:off x="9104608" y="28135896"/>
                  <a:ext cx="3735457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Oval 45">
                  <a:extLst>
                    <a:ext uri="{FF2B5EF4-FFF2-40B4-BE49-F238E27FC236}">
                      <a16:creationId xmlns:a16="http://schemas.microsoft.com/office/drawing/2014/main" id="{962640B6-0CAB-6340-9014-E1B3FFFEA61D}"/>
                    </a:ext>
                  </a:extLst>
                </p:cNvPr>
                <p:cNvSpPr/>
                <p:nvPr/>
              </p:nvSpPr>
              <p:spPr>
                <a:xfrm>
                  <a:off x="8996168" y="26940010"/>
                  <a:ext cx="3945417" cy="169796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46">
                  <a:extLst>
                    <a:ext uri="{FF2B5EF4-FFF2-40B4-BE49-F238E27FC236}">
                      <a16:creationId xmlns:a16="http://schemas.microsoft.com/office/drawing/2014/main" id="{DB918E8E-A835-C547-9B09-877CF248E2B2}"/>
                    </a:ext>
                  </a:extLst>
                </p:cNvPr>
                <p:cNvSpPr/>
                <p:nvPr/>
              </p:nvSpPr>
              <p:spPr>
                <a:xfrm>
                  <a:off x="8993860" y="27819363"/>
                  <a:ext cx="3945418" cy="169796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47">
                  <a:extLst>
                    <a:ext uri="{FF2B5EF4-FFF2-40B4-BE49-F238E27FC236}">
                      <a16:creationId xmlns:a16="http://schemas.microsoft.com/office/drawing/2014/main" id="{CE36FF9D-A56F-9D41-B551-22F6B237A3D4}"/>
                    </a:ext>
                  </a:extLst>
                </p:cNvPr>
                <p:cNvSpPr/>
                <p:nvPr/>
              </p:nvSpPr>
              <p:spPr>
                <a:xfrm>
                  <a:off x="8956943" y="27500734"/>
                  <a:ext cx="4023864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48">
                  <a:extLst>
                    <a:ext uri="{FF2B5EF4-FFF2-40B4-BE49-F238E27FC236}">
                      <a16:creationId xmlns:a16="http://schemas.microsoft.com/office/drawing/2014/main" id="{EFAE4F93-A4E7-D341-8943-AAAA6718C781}"/>
                    </a:ext>
                  </a:extLst>
                </p:cNvPr>
                <p:cNvSpPr/>
                <p:nvPr/>
              </p:nvSpPr>
              <p:spPr>
                <a:xfrm>
                  <a:off x="8956943" y="27203068"/>
                  <a:ext cx="4023864" cy="171892"/>
                </a:xfrm>
                <a:prstGeom prst="ellipse">
                  <a:avLst/>
                </a:prstGeom>
                <a:noFill/>
                <a:ln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Oval 49">
                  <a:extLst>
                    <a:ext uri="{FF2B5EF4-FFF2-40B4-BE49-F238E27FC236}">
                      <a16:creationId xmlns:a16="http://schemas.microsoft.com/office/drawing/2014/main" id="{F950A1C6-34D7-AF4D-B06E-13AE917FCA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956943" y="25450609"/>
                  <a:ext cx="4023864" cy="4022693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0" name="Group 145">
                <a:extLst>
                  <a:ext uri="{FF2B5EF4-FFF2-40B4-BE49-F238E27FC236}">
                    <a16:creationId xmlns:a16="http://schemas.microsoft.com/office/drawing/2014/main" id="{D594F423-0125-A643-99BC-0D49D5F223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8938" y="24103593"/>
                <a:ext cx="3287328" cy="3225933"/>
                <a:chOff x="8451642" y="34658722"/>
                <a:chExt cx="2367247" cy="3225933"/>
              </a:xfrm>
            </p:grpSpPr>
            <p:cxnSp>
              <p:nvCxnSpPr>
                <p:cNvPr id="32" name="Straight Arrow Connector 27">
                  <a:extLst>
                    <a:ext uri="{FF2B5EF4-FFF2-40B4-BE49-F238E27FC236}">
                      <a16:creationId xmlns:a16="http://schemas.microsoft.com/office/drawing/2014/main" id="{E7018487-A763-0F44-A39F-C3F2694462C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451642" y="37884655"/>
                  <a:ext cx="320708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28">
                  <a:extLst>
                    <a:ext uri="{FF2B5EF4-FFF2-40B4-BE49-F238E27FC236}">
                      <a16:creationId xmlns:a16="http://schemas.microsoft.com/office/drawing/2014/main" id="{1E08C930-E00D-CA45-A328-099A343EAFC9}"/>
                    </a:ext>
                  </a:extLst>
                </p:cNvPr>
                <p:cNvCxnSpPr/>
                <p:nvPr/>
              </p:nvCxnSpPr>
              <p:spPr>
                <a:xfrm rot="11400000" flipV="1">
                  <a:off x="8451642" y="37355670"/>
                  <a:ext cx="320708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29">
                  <a:extLst>
                    <a:ext uri="{FF2B5EF4-FFF2-40B4-BE49-F238E27FC236}">
                      <a16:creationId xmlns:a16="http://schemas.microsoft.com/office/drawing/2014/main" id="{5CEE9891-5465-7643-9AD0-1FA5174F26CF}"/>
                    </a:ext>
                  </a:extLst>
                </p:cNvPr>
                <p:cNvCxnSpPr/>
                <p:nvPr/>
              </p:nvCxnSpPr>
              <p:spPr>
                <a:xfrm rot="12000000" flipV="1">
                  <a:off x="8546239" y="36829577"/>
                  <a:ext cx="318402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0">
                  <a:extLst>
                    <a:ext uri="{FF2B5EF4-FFF2-40B4-BE49-F238E27FC236}">
                      <a16:creationId xmlns:a16="http://schemas.microsoft.com/office/drawing/2014/main" id="{8BE527F2-542D-DE44-9187-36897222C895}"/>
                    </a:ext>
                  </a:extLst>
                </p:cNvPr>
                <p:cNvCxnSpPr/>
                <p:nvPr/>
              </p:nvCxnSpPr>
              <p:spPr>
                <a:xfrm rot="12600000" flipV="1">
                  <a:off x="8680060" y="36303484"/>
                  <a:ext cx="320710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1">
                  <a:extLst>
                    <a:ext uri="{FF2B5EF4-FFF2-40B4-BE49-F238E27FC236}">
                      <a16:creationId xmlns:a16="http://schemas.microsoft.com/office/drawing/2014/main" id="{C4E7F996-6D66-6244-AF2C-DE72036B7C36}"/>
                    </a:ext>
                  </a:extLst>
                </p:cNvPr>
                <p:cNvCxnSpPr/>
                <p:nvPr/>
              </p:nvCxnSpPr>
              <p:spPr>
                <a:xfrm rot="13200000" flipV="1">
                  <a:off x="8878484" y="35904579"/>
                  <a:ext cx="320710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2">
                  <a:extLst>
                    <a:ext uri="{FF2B5EF4-FFF2-40B4-BE49-F238E27FC236}">
                      <a16:creationId xmlns:a16="http://schemas.microsoft.com/office/drawing/2014/main" id="{0E7FA20E-D9DC-1D47-87E9-BDB4E161B024}"/>
                    </a:ext>
                  </a:extLst>
                </p:cNvPr>
                <p:cNvCxnSpPr/>
                <p:nvPr/>
              </p:nvCxnSpPr>
              <p:spPr>
                <a:xfrm rot="13800000" flipV="1">
                  <a:off x="9154128" y="35541806"/>
                  <a:ext cx="320858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3">
                  <a:extLst>
                    <a:ext uri="{FF2B5EF4-FFF2-40B4-BE49-F238E27FC236}">
                      <a16:creationId xmlns:a16="http://schemas.microsoft.com/office/drawing/2014/main" id="{9BE50986-CC30-1E44-8236-D5AC4D9395B7}"/>
                    </a:ext>
                  </a:extLst>
                </p:cNvPr>
                <p:cNvCxnSpPr/>
                <p:nvPr/>
              </p:nvCxnSpPr>
              <p:spPr>
                <a:xfrm rot="14400000" flipV="1">
                  <a:off x="9504829" y="35278761"/>
                  <a:ext cx="320860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4">
                  <a:extLst>
                    <a:ext uri="{FF2B5EF4-FFF2-40B4-BE49-F238E27FC236}">
                      <a16:creationId xmlns:a16="http://schemas.microsoft.com/office/drawing/2014/main" id="{FBABDA9F-93E6-7948-A2D4-5139A3F8EF90}"/>
                    </a:ext>
                  </a:extLst>
                </p:cNvPr>
                <p:cNvCxnSpPr/>
                <p:nvPr/>
              </p:nvCxnSpPr>
              <p:spPr>
                <a:xfrm rot="15000000" flipV="1">
                  <a:off x="9860147" y="35001261"/>
                  <a:ext cx="320860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5">
                  <a:extLst>
                    <a:ext uri="{FF2B5EF4-FFF2-40B4-BE49-F238E27FC236}">
                      <a16:creationId xmlns:a16="http://schemas.microsoft.com/office/drawing/2014/main" id="{89C5320D-5442-E744-9E56-1F69390E3BA9}"/>
                    </a:ext>
                  </a:extLst>
                </p:cNvPr>
                <p:cNvCxnSpPr/>
                <p:nvPr/>
              </p:nvCxnSpPr>
              <p:spPr>
                <a:xfrm rot="15600000" flipV="1">
                  <a:off x="10249212" y="34878409"/>
                  <a:ext cx="317968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36">
                  <a:extLst>
                    <a:ext uri="{FF2B5EF4-FFF2-40B4-BE49-F238E27FC236}">
                      <a16:creationId xmlns:a16="http://schemas.microsoft.com/office/drawing/2014/main" id="{422903FE-6A0B-274F-9E5D-FA40808F1692}"/>
                    </a:ext>
                  </a:extLst>
                </p:cNvPr>
                <p:cNvCxnSpPr/>
                <p:nvPr/>
              </p:nvCxnSpPr>
              <p:spPr>
                <a:xfrm rot="16200000" flipV="1">
                  <a:off x="10658460" y="34819151"/>
                  <a:ext cx="320858" cy="0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Arc 17">
                <a:extLst>
                  <a:ext uri="{FF2B5EF4-FFF2-40B4-BE49-F238E27FC236}">
                    <a16:creationId xmlns:a16="http://schemas.microsoft.com/office/drawing/2014/main" id="{8A91FB36-23EF-BC41-80D3-FD5EEF4DE04B}"/>
                  </a:ext>
                </a:extLst>
              </p:cNvPr>
              <p:cNvSpPr/>
              <p:nvPr/>
            </p:nvSpPr>
            <p:spPr>
              <a:xfrm flipV="1">
                <a:off x="8460153" y="26864211"/>
                <a:ext cx="3607443" cy="1288621"/>
              </a:xfrm>
              <a:prstGeom prst="arc">
                <a:avLst>
                  <a:gd name="adj1" fmla="val 16199994"/>
                  <a:gd name="adj2" fmla="val 0"/>
                </a:avLst>
              </a:prstGeom>
              <a:ln w="38100" cmpd="sng"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350"/>
              </a:p>
            </p:txBody>
          </p:sp>
          <p:sp>
            <p:nvSpPr>
              <p:cNvPr id="24" name="Arc 19">
                <a:extLst>
                  <a:ext uri="{FF2B5EF4-FFF2-40B4-BE49-F238E27FC236}">
                    <a16:creationId xmlns:a16="http://schemas.microsoft.com/office/drawing/2014/main" id="{C305EB17-DD0A-7049-B06A-B8003B41E3A7}"/>
                  </a:ext>
                </a:extLst>
              </p:cNvPr>
              <p:cNvSpPr/>
              <p:nvPr/>
            </p:nvSpPr>
            <p:spPr>
              <a:xfrm>
                <a:off x="8566492" y="24383981"/>
                <a:ext cx="5297771" cy="3987322"/>
              </a:xfrm>
              <a:prstGeom prst="arc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3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5">
                    <a:extLst>
                      <a:ext uri="{FF2B5EF4-FFF2-40B4-BE49-F238E27FC236}">
                        <a16:creationId xmlns:a16="http://schemas.microsoft.com/office/drawing/2014/main" id="{EDA24F88-CAAD-2540-9C4B-B6FBDEB67A3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7578938" y="24337732"/>
                    <a:ext cx="365258" cy="1270433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21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</m:acc>
                        </m:oMath>
                      </m:oMathPara>
                    </a14:m>
                    <a:endParaRPr lang="en-US" sz="2100" dirty="0">
                      <a:solidFill>
                        <a:schemeClr val="accent6"/>
                      </a:solidFill>
                      <a:latin typeface="Georgia"/>
                      <a:cs typeface="Georgia"/>
                    </a:endParaRPr>
                  </a:p>
                </p:txBody>
              </p:sp>
            </mc:Choice>
            <mc:Fallback xmlns="">
              <p:sp>
                <p:nvSpPr>
                  <p:cNvPr id="30" name="TextBox 25">
                    <a:extLst>
                      <a:ext uri="{FF2B5EF4-FFF2-40B4-BE49-F238E27FC236}">
                        <a16:creationId xmlns:a16="http://schemas.microsoft.com/office/drawing/2014/main" id="{EDA24F88-CAAD-2540-9C4B-B6FBDEB67A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578938" y="24337732"/>
                    <a:ext cx="365258" cy="12704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7273" t="-2857" r="-9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51096E43-A783-544A-91F6-8351F49B9100}"/>
                  </a:ext>
                </a:extLst>
              </p:cNvPr>
              <p:cNvSpPr txBox="1"/>
              <p:nvPr/>
            </p:nvSpPr>
            <p:spPr bwMode="auto">
              <a:xfrm flipH="1">
                <a:off x="9328209" y="3589566"/>
                <a:ext cx="207873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100" dirty="0">
                  <a:solidFill>
                    <a:schemeClr val="accent6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58" name="TextBox 25">
                <a:extLst>
                  <a:ext uri="{FF2B5EF4-FFF2-40B4-BE49-F238E27FC236}">
                    <a16:creationId xmlns:a16="http://schemas.microsoft.com/office/drawing/2014/main" id="{51096E43-A783-544A-91F6-8351F49B9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9328209" y="3589566"/>
                <a:ext cx="207873" cy="415498"/>
              </a:xfrm>
              <a:prstGeom prst="rect">
                <a:avLst/>
              </a:prstGeom>
              <a:blipFill>
                <a:blip r:embed="rId9"/>
                <a:stretch>
                  <a:fillRect l="-5882" r="-8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25">
                <a:extLst>
                  <a:ext uri="{FF2B5EF4-FFF2-40B4-BE49-F238E27FC236}">
                    <a16:creationId xmlns:a16="http://schemas.microsoft.com/office/drawing/2014/main" id="{56268BC5-B3BE-A544-9B3A-112690F528C3}"/>
                  </a:ext>
                </a:extLst>
              </p:cNvPr>
              <p:cNvSpPr txBox="1"/>
              <p:nvPr/>
            </p:nvSpPr>
            <p:spPr bwMode="auto">
              <a:xfrm flipH="1">
                <a:off x="11549747" y="2563812"/>
                <a:ext cx="207873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100" dirty="0">
                  <a:solidFill>
                    <a:schemeClr val="accent6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59" name="TextBox 25">
                <a:extLst>
                  <a:ext uri="{FF2B5EF4-FFF2-40B4-BE49-F238E27FC236}">
                    <a16:creationId xmlns:a16="http://schemas.microsoft.com/office/drawing/2014/main" id="{56268BC5-B3BE-A544-9B3A-112690F5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1549747" y="2563812"/>
                <a:ext cx="207873" cy="415498"/>
              </a:xfrm>
              <a:prstGeom prst="rect">
                <a:avLst/>
              </a:prstGeom>
              <a:blipFill>
                <a:blip r:embed="rId10"/>
                <a:stretch>
                  <a:fillRect r="-82353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25">
                <a:extLst>
                  <a:ext uri="{FF2B5EF4-FFF2-40B4-BE49-F238E27FC236}">
                    <a16:creationId xmlns:a16="http://schemas.microsoft.com/office/drawing/2014/main" id="{0EFAE395-E8AC-6A49-991A-82F7540AF513}"/>
                  </a:ext>
                </a:extLst>
              </p:cNvPr>
              <p:cNvSpPr txBox="1"/>
              <p:nvPr/>
            </p:nvSpPr>
            <p:spPr bwMode="auto">
              <a:xfrm flipH="1">
                <a:off x="10094014" y="1004822"/>
                <a:ext cx="207873" cy="444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</m:oMath>
                  </m:oMathPara>
                </a14:m>
                <a:endParaRPr lang="en-US" sz="2100" dirty="0">
                  <a:solidFill>
                    <a:schemeClr val="accent6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60" name="TextBox 25">
                <a:extLst>
                  <a:ext uri="{FF2B5EF4-FFF2-40B4-BE49-F238E27FC236}">
                    <a16:creationId xmlns:a16="http://schemas.microsoft.com/office/drawing/2014/main" id="{0EFAE395-E8AC-6A49-991A-82F7540AF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0094014" y="1004822"/>
                <a:ext cx="207873" cy="444481"/>
              </a:xfrm>
              <a:prstGeom prst="rect">
                <a:avLst/>
              </a:prstGeom>
              <a:blipFill>
                <a:blip r:embed="rId11"/>
                <a:stretch>
                  <a:fillRect r="-7777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25">
                <a:extLst>
                  <a:ext uri="{FF2B5EF4-FFF2-40B4-BE49-F238E27FC236}">
                    <a16:creationId xmlns:a16="http://schemas.microsoft.com/office/drawing/2014/main" id="{ED3EF334-E803-5740-930D-C706A58E6ED7}"/>
                  </a:ext>
                </a:extLst>
              </p:cNvPr>
              <p:cNvSpPr txBox="1"/>
              <p:nvPr/>
            </p:nvSpPr>
            <p:spPr bwMode="auto">
              <a:xfrm flipH="1">
                <a:off x="10902840" y="1565710"/>
                <a:ext cx="207873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100" dirty="0">
                  <a:solidFill>
                    <a:srgbClr val="0000FF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61" name="TextBox 25">
                <a:extLst>
                  <a:ext uri="{FF2B5EF4-FFF2-40B4-BE49-F238E27FC236}">
                    <a16:creationId xmlns:a16="http://schemas.microsoft.com/office/drawing/2014/main" id="{ED3EF334-E803-5740-930D-C706A58E6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0902840" y="1565710"/>
                <a:ext cx="207873" cy="415498"/>
              </a:xfrm>
              <a:prstGeom prst="rect">
                <a:avLst/>
              </a:prstGeom>
              <a:blipFill>
                <a:blip r:embed="rId12"/>
                <a:stretch>
                  <a:fillRect r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25">
                <a:extLst>
                  <a:ext uri="{FF2B5EF4-FFF2-40B4-BE49-F238E27FC236}">
                    <a16:creationId xmlns:a16="http://schemas.microsoft.com/office/drawing/2014/main" id="{6DD03D6E-F7D2-BA4D-9777-895E4754D881}"/>
                  </a:ext>
                </a:extLst>
              </p:cNvPr>
              <p:cNvSpPr txBox="1"/>
              <p:nvPr/>
            </p:nvSpPr>
            <p:spPr bwMode="auto">
              <a:xfrm flipH="1">
                <a:off x="10306810" y="2896685"/>
                <a:ext cx="207873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62" name="TextBox 25">
                <a:extLst>
                  <a:ext uri="{FF2B5EF4-FFF2-40B4-BE49-F238E27FC236}">
                    <a16:creationId xmlns:a16="http://schemas.microsoft.com/office/drawing/2014/main" id="{6DD03D6E-F7D2-BA4D-9777-895E4754D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0306810" y="2896685"/>
                <a:ext cx="207873" cy="415498"/>
              </a:xfrm>
              <a:prstGeom prst="rect">
                <a:avLst/>
              </a:prstGeom>
              <a:blipFill>
                <a:blip r:embed="rId13"/>
                <a:stretch>
                  <a:fillRect l="-11111" r="-77778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95B8D45-AC63-AE44-BE2F-6F908117C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" y="1404716"/>
            <a:ext cx="4227949" cy="3148941"/>
          </a:xfrm>
          <a:prstGeom prst="rect">
            <a:avLst/>
          </a:prstGeom>
        </p:spPr>
      </p:pic>
      <p:pic>
        <p:nvPicPr>
          <p:cNvPr id="64" name="Picture 63" descr="Chart&#10;&#10;Description automatically generated">
            <a:extLst>
              <a:ext uri="{FF2B5EF4-FFF2-40B4-BE49-F238E27FC236}">
                <a16:creationId xmlns:a16="http://schemas.microsoft.com/office/drawing/2014/main" id="{AACE75AD-3F03-2342-99DD-33F25C392D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04664"/>
            <a:ext cx="4227949" cy="314894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91A0D5E-5C09-9D4E-85FC-5B5962B085EC}"/>
              </a:ext>
            </a:extLst>
          </p:cNvPr>
          <p:cNvSpPr/>
          <p:nvPr/>
        </p:nvSpPr>
        <p:spPr>
          <a:xfrm>
            <a:off x="2486118" y="4245854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Wang et al, submit to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F706208-2F10-A94C-BAE9-279407E1C565}"/>
              </a:ext>
            </a:extLst>
          </p:cNvPr>
          <p:cNvSpPr/>
          <p:nvPr/>
        </p:nvSpPr>
        <p:spPr>
          <a:xfrm>
            <a:off x="567388" y="3489538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Isotropic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817BEB-2452-B14C-AB53-80A46D30883F}"/>
              </a:ext>
            </a:extLst>
          </p:cNvPr>
          <p:cNvSpPr/>
          <p:nvPr/>
        </p:nvSpPr>
        <p:spPr>
          <a:xfrm>
            <a:off x="5377078" y="3526715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Anisotropic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064C453-C4A0-C847-871C-5792ADF041F2}"/>
              </a:ext>
            </a:extLst>
          </p:cNvPr>
          <p:cNvSpPr/>
          <p:nvPr/>
        </p:nvSpPr>
        <p:spPr>
          <a:xfrm>
            <a:off x="4133630" y="6217567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Verdini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2015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0DDDDE3-672B-E840-BA25-EFD00DC654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392" y="4624412"/>
            <a:ext cx="10985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3">
            <a:extLst>
              <a:ext uri="{FF2B5EF4-FFF2-40B4-BE49-F238E27FC236}">
                <a16:creationId xmlns:a16="http://schemas.microsoft.com/office/drawing/2014/main" id="{13051ACF-D7A4-0F42-A7C8-5175A4BE94B6}"/>
              </a:ext>
            </a:extLst>
          </p:cNvPr>
          <p:cNvSpPr txBox="1"/>
          <p:nvPr/>
        </p:nvSpPr>
        <p:spPr>
          <a:xfrm>
            <a:off x="551384" y="1009649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73 directions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Angle Averaging Technique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35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13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\documentclass{article}&#10;\usepackage{amsmath}&#10;\pagestyle{empty}&#10;\begin{document}&#10;&#10;\begin{equation*}&#10;\langle [\delta u_L(r)]^3\rangle=\frac{1}{N_d} \sum_{j=1}^{N_d} w_j \langle [\delta u_L(r \hat{\boldsymbol{r}}_j)]^3\rangle&#10;\end{equation*}&#10;&#10;&#10;\end{document}" title="IguanaTex Bitmap Display">
            <a:extLst>
              <a:ext uri="{FF2B5EF4-FFF2-40B4-BE49-F238E27FC236}">
                <a16:creationId xmlns:a16="http://schemas.microsoft.com/office/drawing/2014/main" id="{D1293285-0C20-2842-A399-636B7B8D4A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28" y="1484784"/>
            <a:ext cx="4038600" cy="78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59F48-06B5-0A46-BFA6-5D46C3AC2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850" y="3174167"/>
            <a:ext cx="3145269" cy="3115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3 2">
                <a:extLst>
                  <a:ext uri="{FF2B5EF4-FFF2-40B4-BE49-F238E27FC236}">
                    <a16:creationId xmlns:a16="http://schemas.microsoft.com/office/drawing/2014/main" id="{E448DD3A-1532-8348-9EF1-110E8F4508BD}"/>
                  </a:ext>
                </a:extLst>
              </p:cNvPr>
              <p:cNvSpPr txBox="1"/>
              <p:nvPr/>
            </p:nvSpPr>
            <p:spPr>
              <a:xfrm>
                <a:off x="6153150" y="1031500"/>
                <a:ext cx="5974506" cy="181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Directions are generated by vectors (1,0,0), (1,1,0), (1,1,1), …….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r>
                      <a:rPr lang="en-US" altLang="zh-CN" sz="2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=73</m:t>
                    </m:r>
                    <m:r>
                      <a:rPr lang="en-US" altLang="zh-CN" sz="2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solid angle subtended by the Voronoi cell.</a:t>
                </a:r>
              </a:p>
            </p:txBody>
          </p:sp>
        </mc:Choice>
        <mc:Fallback xmlns="">
          <p:sp>
            <p:nvSpPr>
              <p:cNvPr id="11" name="文本框 3 2">
                <a:extLst>
                  <a:ext uri="{FF2B5EF4-FFF2-40B4-BE49-F238E27FC236}">
                    <a16:creationId xmlns:a16="http://schemas.microsoft.com/office/drawing/2014/main" id="{E448DD3A-1532-8348-9EF1-110E8F45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1031500"/>
                <a:ext cx="5974506" cy="1812227"/>
              </a:xfrm>
              <a:prstGeom prst="rect">
                <a:avLst/>
              </a:prstGeom>
              <a:blipFill>
                <a:blip r:embed="rId9"/>
                <a:stretch>
                  <a:fillRect t="-2098" b="-5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66E52C5-79DC-B743-8254-D5210C8ED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212" y="2670025"/>
            <a:ext cx="4674716" cy="37615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F3BE67-CB10-D342-A1B8-D0DB6212EF8B}"/>
              </a:ext>
            </a:extLst>
          </p:cNvPr>
          <p:cNvSpPr/>
          <p:nvPr/>
        </p:nvSpPr>
        <p:spPr>
          <a:xfrm>
            <a:off x="3003548" y="1117729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Nie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&amp; Tanveer, 1999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Taylor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E2A912-760E-564F-A326-1FDE06140A63}"/>
              </a:ext>
            </a:extLst>
          </p:cNvPr>
          <p:cNvSpPr/>
          <p:nvPr/>
        </p:nvSpPr>
        <p:spPr>
          <a:xfrm>
            <a:off x="6153150" y="3396762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73 directions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01A607-0056-2940-8558-15ED5D895438}"/>
              </a:ext>
            </a:extLst>
          </p:cNvPr>
          <p:cNvSpPr/>
          <p:nvPr/>
        </p:nvSpPr>
        <p:spPr>
          <a:xfrm>
            <a:off x="8831635" y="3338513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Voronoi cell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BD971-E2D5-4B4B-AFC4-356CD9A06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7863" y="3704539"/>
            <a:ext cx="2186270" cy="22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3E289D3-832A-DA4D-B126-8D933B5EF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8" y="3510904"/>
            <a:ext cx="3950678" cy="2942432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2550C9B6-4B0D-8A46-9129-2DE986CC1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0" y="3510904"/>
            <a:ext cx="3950678" cy="2942432"/>
          </a:xfrm>
          <a:prstGeom prst="rect">
            <a:avLst/>
          </a:prstGeom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13051ACF-D7A4-0F42-A7C8-5175A4BE94B6}"/>
              </a:ext>
            </a:extLst>
          </p:cNvPr>
          <p:cNvSpPr txBox="1"/>
          <p:nvPr/>
        </p:nvSpPr>
        <p:spPr>
          <a:xfrm>
            <a:off x="551384" y="1009649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directions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Angle Averaging Technique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852" name="Equation" r:id="rId8" imgW="114102" imgH="177492" progId="Equation.DSMT4">
                  <p:embed/>
                </p:oleObj>
              </mc:Choice>
              <mc:Fallback>
                <p:oleObj name="Equation" r:id="rId8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14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3 2">
                <a:extLst>
                  <a:ext uri="{FF2B5EF4-FFF2-40B4-BE49-F238E27FC236}">
                    <a16:creationId xmlns:a16="http://schemas.microsoft.com/office/drawing/2014/main" id="{E448DD3A-1532-8348-9EF1-110E8F4508BD}"/>
                  </a:ext>
                </a:extLst>
              </p:cNvPr>
              <p:cNvSpPr txBox="1"/>
              <p:nvPr/>
            </p:nvSpPr>
            <p:spPr>
              <a:xfrm>
                <a:off x="6153150" y="1175708"/>
                <a:ext cx="5974506" cy="80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Uniform 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𝜙</m:t>
                    </m:r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l-GR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box>
                      <m:box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box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l-GR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𝜙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box>
                      <m:box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Weight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3 2">
                <a:extLst>
                  <a:ext uri="{FF2B5EF4-FFF2-40B4-BE49-F238E27FC236}">
                    <a16:creationId xmlns:a16="http://schemas.microsoft.com/office/drawing/2014/main" id="{E448DD3A-1532-8348-9EF1-110E8F45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1175708"/>
                <a:ext cx="5974506" cy="802399"/>
              </a:xfrm>
              <a:prstGeom prst="rect">
                <a:avLst/>
              </a:prstGeom>
              <a:blipFill>
                <a:blip r:embed="rId10"/>
                <a:stretch>
                  <a:fillRect t="-4688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BF7B6F4-5BBD-7D46-BF36-907E56DC7761}"/>
              </a:ext>
            </a:extLst>
          </p:cNvPr>
          <p:cNvSpPr/>
          <p:nvPr/>
        </p:nvSpPr>
        <p:spPr>
          <a:xfrm>
            <a:off x="3110570" y="1113068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Wang et al, submit to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185187-EE84-5742-B8F7-C69B447B4963}"/>
              </a:ext>
            </a:extLst>
          </p:cNvPr>
          <p:cNvSpPr/>
          <p:nvPr/>
        </p:nvSpPr>
        <p:spPr>
          <a:xfrm>
            <a:off x="-305453" y="3913311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Isotropic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22125-1E7A-A447-B911-42A62FA80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8442" y="3487646"/>
            <a:ext cx="2556242" cy="2322934"/>
          </a:xfrm>
          <a:prstGeom prst="rect">
            <a:avLst/>
          </a:prstGeom>
        </p:spPr>
      </p:pic>
      <p:pic>
        <p:nvPicPr>
          <p:cNvPr id="69" name="Picture 68" descr="\documentclass{article}&#10;\usepackage{amsmath}&#10;\pagestyle{empty}&#10;\begin{document}&#10;&#10;\begin{eqnarray*}&#10;\int_S \nabla_{\boldsymbol{\ell}} \cdot \boldsymbol{Y}^{\pm} d\Omega = \frac{1}{\ell^2} \frac{\partial}{\partial \ell} \int_0^{\pi} \int_0^{2\pi} \ell^2 Y_{\ell}^{\pm} \sin \theta d\phi d\theta \\&#10;\underbrace{\frac{1}{4\pi}\int_0^{\pi} \int_0^{2\pi} Y_{\ell}^{\pm} \sin \theta d\phi d\theta}_{\overline{Y_{\ell}^{\pm}}} = -\frac{4}{3}\epsilon^{\pm} \ell &#10;\end{eqnarray*}&#10;&#10;&#10;&#10;\end{document}" title="IguanaTex Bitmap Display">
            <a:extLst>
              <a:ext uri="{FF2B5EF4-FFF2-40B4-BE49-F238E27FC236}">
                <a16:creationId xmlns:a16="http://schemas.microsoft.com/office/drawing/2014/main" id="{5ABC65AB-40A6-D34E-A392-3E2658D367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0" y="1556792"/>
            <a:ext cx="5097963" cy="1842333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&#10;\begin{equation*}&#10;\frac{\sum_i \sum_j Y_{\ell}^{\pm} (\theta_i, \phi_j) \sin\theta_i \Delta\theta_i \Delta\phi_j}{4\pi}=-\frac{4}{3} \epsilon^{\pm}\ell&#10;\end{equation*}&#10;&#10;\end{document}" title="IguanaTex Bitmap Display">
            <a:extLst>
              <a:ext uri="{FF2B5EF4-FFF2-40B4-BE49-F238E27FC236}">
                <a16:creationId xmlns:a16="http://schemas.microsoft.com/office/drawing/2014/main" id="{DE1DFD88-A370-6148-A099-3A70F17F18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42" y="2073920"/>
            <a:ext cx="4572000" cy="635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A3BC4F1-6702-2B44-A329-EFC9E8E408A7}"/>
              </a:ext>
            </a:extLst>
          </p:cNvPr>
          <p:cNvSpPr/>
          <p:nvPr/>
        </p:nvSpPr>
        <p:spPr>
          <a:xfrm>
            <a:off x="6409497" y="3910682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Anisotropic</a:t>
            </a:r>
          </a:p>
        </p:txBody>
      </p:sp>
    </p:spTree>
    <p:extLst>
      <p:ext uri="{BB962C8B-B14F-4D97-AF65-F5344CB8AC3E}">
        <p14:creationId xmlns:p14="http://schemas.microsoft.com/office/powerpoint/2010/main" val="150910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Scale-by-scale Dynamics: Scale Filter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60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15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3">
                <a:extLst>
                  <a:ext uri="{FF2B5EF4-FFF2-40B4-BE49-F238E27FC236}">
                    <a16:creationId xmlns:a16="http://schemas.microsoft.com/office/drawing/2014/main" id="{40500ADE-6DF3-D141-843D-5EC611E505C4}"/>
                  </a:ext>
                </a:extLst>
              </p:cNvPr>
              <p:cNvSpPr txBox="1"/>
              <p:nvPr/>
            </p:nvSpPr>
            <p:spPr>
              <a:xfrm>
                <a:off x="743537" y="1009649"/>
                <a:ext cx="4776399" cy="4030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Low-pass filter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lang="en-US" altLang="zh-CN" sz="24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High-pass filter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altLang="zh-CN" sz="24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lang="en-US" altLang="zh-CN" sz="24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endParaRPr lang="en-US" altLang="zh-CN" sz="24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Favre filter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altLang="zh-CN" sz="24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3">
                <a:extLst>
                  <a:ext uri="{FF2B5EF4-FFF2-40B4-BE49-F238E27FC236}">
                    <a16:creationId xmlns:a16="http://schemas.microsoft.com/office/drawing/2014/main" id="{40500ADE-6DF3-D141-843D-5EC611E50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37" y="1009649"/>
                <a:ext cx="4776399" cy="4030719"/>
              </a:xfrm>
              <a:prstGeom prst="rect">
                <a:avLst/>
              </a:prstGeom>
              <a:blipFill>
                <a:blip r:embed="rId6"/>
                <a:stretch>
                  <a:fillRect l="-1857" t="-27987" b="-22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1AB9465-0058-A645-A980-E6A6469D3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91" y="1240084"/>
            <a:ext cx="5797333" cy="43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43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">
            <a:extLst>
              <a:ext uri="{FF2B5EF4-FFF2-40B4-BE49-F238E27FC236}">
                <a16:creationId xmlns:a16="http://schemas.microsoft.com/office/drawing/2014/main" id="{6ED2E5C8-481F-D84B-A9C3-D600D4E0A97C}"/>
              </a:ext>
            </a:extLst>
          </p:cNvPr>
          <p:cNvSpPr txBox="1"/>
          <p:nvPr/>
        </p:nvSpPr>
        <p:spPr>
          <a:xfrm>
            <a:off x="743537" y="1009649"/>
            <a:ext cx="47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model</a:t>
            </a:r>
            <a:endParaRPr lang="en-US" sz="2400" dirty="0">
              <a:latin typeface="Cambria Math" panose="02040503050406030204" pitchFamily="18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Filtered Energy Equations 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83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16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27C146-E575-DA4E-91C2-5624742353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9" y="3573463"/>
            <a:ext cx="4248472" cy="27969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1A3CA3-82E1-1B4C-8E28-DF2D75E93963}"/>
              </a:ext>
            </a:extLst>
          </p:cNvPr>
          <p:cNvSpPr/>
          <p:nvPr/>
        </p:nvSpPr>
        <p:spPr>
          <a:xfrm>
            <a:off x="2763945" y="1095750"/>
            <a:ext cx="31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Yang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2016;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PoF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3" name="Picture 2" descr="\documentclass{article}&#10;\usepackage{amsmath}&#10;\pagestyle{empty}&#10;\begin{document}&#10;&#10;\begin{eqnarray*}&#10;\tilde{E}_k={\bar{\rho}_{\ell}|\tilde{\boldsymbol{u}}_{\ell}|^2}/2, &amp;&amp; \bar{E}_m={|\bar{\boldsymbol{b}}_{\ell}|^2}/2 \\&#10;\frac{\partial \tilde{E}_k}{\partial t} + \nabla \cdot {\boldsymbol{J}^u_{\ell}} &amp;=&amp; -{\boldsymbol{\Pi}^u_{\ell}}-{\boldsymbol{\Lambda}_{\ell}}- {\boldsymbol{\Phi}_{\ell}}-{\boldsymbol{T}_{1,\ell}}-{\boldsymbol{T}_{2,\ell}} - {\boldsymbol{D}^u_{\ell}} \\&#10;\frac{\partial \bar{E}_m}{\partial t} + \nabla \cdot {\boldsymbol{J}^b_{\ell}} &amp;=&amp; -{\boldsymbol{\Pi}^b_{\ell}} + {\boldsymbol{T}_{1,\ell}}+{\boldsymbol{T}_{2,\ell}} - {\boldsymbol{D}^b_{\ell}}&#10;\end{eqnarray*}&#10;&#10;&#10;\end{document}" title="IguanaTex Bitmap Display">
            <a:extLst>
              <a:ext uri="{FF2B5EF4-FFF2-40B4-BE49-F238E27FC236}">
                <a16:creationId xmlns:a16="http://schemas.microsoft.com/office/drawing/2014/main" id="{9430B0B7-5038-1048-8693-4D4C472B51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610664"/>
            <a:ext cx="6400800" cy="165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CE2FE-72EA-2643-9291-040894062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1916832"/>
            <a:ext cx="5514344" cy="4248472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FD3546CC-2193-6845-B5D8-0CDC33D47E07}"/>
              </a:ext>
            </a:extLst>
          </p:cNvPr>
          <p:cNvSpPr txBox="1"/>
          <p:nvPr/>
        </p:nvSpPr>
        <p:spPr>
          <a:xfrm>
            <a:off x="7008233" y="1018805"/>
            <a:ext cx="47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model</a:t>
            </a:r>
            <a:endParaRPr lang="en-US" sz="2400" dirty="0">
              <a:latin typeface="Cambria Math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AEFD2-B6DE-944B-8E92-4EE7982B47DB}"/>
              </a:ext>
            </a:extLst>
          </p:cNvPr>
          <p:cNvSpPr/>
          <p:nvPr/>
        </p:nvSpPr>
        <p:spPr>
          <a:xfrm>
            <a:off x="9192344" y="1095750"/>
            <a:ext cx="3188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Eyink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PRX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2019</a:t>
            </a:r>
          </a:p>
          <a:p>
            <a:pPr algn="ctr"/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Cerri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&amp; </a:t>
            </a: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Camporeale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PoP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5110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5"/>
              <p:cNvSpPr>
                <a:spLocks noGrp="1"/>
              </p:cNvSpPr>
              <p:nvPr>
                <p:ph type="ctrTitle"/>
              </p:nvPr>
            </p:nvSpPr>
            <p:spPr>
              <a:xfrm>
                <a:off x="623392" y="7200"/>
                <a:ext cx="10945216" cy="739008"/>
              </a:xfrm>
            </p:spPr>
            <p:txBody>
              <a:bodyPr>
                <a:noAutofit/>
              </a:bodyPr>
              <a:lstStyle/>
              <a:p>
                <a:pPr algn="l">
                  <a:lnSpc>
                    <a:spcPct val="125000"/>
                  </a:lnSpc>
                </a:pPr>
                <a:r>
                  <a:rPr lang="en-US" altLang="zh-CN" sz="3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黑体" pitchFamily="49" charset="-122"/>
                    <a:cs typeface="Arial" panose="020B0604020202020204" pitchFamily="34" charset="0"/>
                  </a:rPr>
                  <a:t>Energy Transfer Flux: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𝚷</m:t>
                    </m:r>
                  </m:oMath>
                </a14:m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黑体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标题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23392" y="7200"/>
                <a:ext cx="10945216" cy="739008"/>
              </a:xfrm>
              <a:blipFill>
                <a:blip r:embed="rId4"/>
                <a:stretch>
                  <a:fillRect l="-1389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791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17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42ACA-8917-654D-9189-486E21175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991" y="842640"/>
            <a:ext cx="54737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74326-BDB7-0C44-BBC6-A3150B90C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080" y="3789040"/>
            <a:ext cx="4402237" cy="2855505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EB02CD1-8053-3447-9C04-2240421928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1" y="925636"/>
            <a:ext cx="5991959" cy="53836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FDCB72-CAD8-3245-A178-F6E2860EA642}"/>
              </a:ext>
            </a:extLst>
          </p:cNvPr>
          <p:cNvSpPr/>
          <p:nvPr/>
        </p:nvSpPr>
        <p:spPr>
          <a:xfrm>
            <a:off x="-53396" y="6159757"/>
            <a:ext cx="31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Kuzzay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1A3CA3-82E1-1B4C-8E28-DF2D75E93963}"/>
              </a:ext>
            </a:extLst>
          </p:cNvPr>
          <p:cNvSpPr/>
          <p:nvPr/>
        </p:nvSpPr>
        <p:spPr>
          <a:xfrm>
            <a:off x="9480376" y="3888239"/>
            <a:ext cx="31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Manzini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arXiv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551972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3D Compressible MHD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4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18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F0E16-EFCA-4244-BAA4-42A904A88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0" y="1066180"/>
            <a:ext cx="5435600" cy="128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BC5D02-090E-5A47-9104-F0724A169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48" y="2910073"/>
            <a:ext cx="3209172" cy="2808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DCF0C1-CF05-354A-8CD9-77BCC339B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28" y="2910073"/>
            <a:ext cx="3209172" cy="28080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BB6CC2-559A-5F43-AA85-70BABB66674C}"/>
              </a:ext>
            </a:extLst>
          </p:cNvPr>
          <p:cNvSpPr/>
          <p:nvPr/>
        </p:nvSpPr>
        <p:spPr>
          <a:xfrm>
            <a:off x="6708068" y="82303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Yang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FA52AA-99C7-6D40-B2A2-4E39AD68B93D}"/>
              </a:ext>
            </a:extLst>
          </p:cNvPr>
          <p:cNvSpPr/>
          <p:nvPr/>
        </p:nvSpPr>
        <p:spPr>
          <a:xfrm>
            <a:off x="4943872" y="283139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Run1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AC9FB4-E148-C045-B981-25AB171B8C38}"/>
              </a:ext>
            </a:extLst>
          </p:cNvPr>
          <p:cNvSpPr/>
          <p:nvPr/>
        </p:nvSpPr>
        <p:spPr>
          <a:xfrm>
            <a:off x="8133688" y="283139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Run2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715A59-3484-1B4E-8ABF-04197F1CD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36712"/>
            <a:ext cx="5631482" cy="56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3D Compressible MHD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14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19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2676F50-2808-8D4F-B2F9-884BD0D0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66" y="830349"/>
            <a:ext cx="6060828" cy="537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E20F2941-52E4-574E-8D51-A3EA401B7DB4}"/>
              </a:ext>
            </a:extLst>
          </p:cNvPr>
          <p:cNvSpPr txBox="1"/>
          <p:nvPr/>
        </p:nvSpPr>
        <p:spPr>
          <a:xfrm>
            <a:off x="47328" y="3417304"/>
            <a:ext cx="2114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 due to compressibility</a:t>
            </a:r>
            <a:endParaRPr lang="zh-CN" altLang="en-US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左大括号 4">
            <a:extLst>
              <a:ext uri="{FF2B5EF4-FFF2-40B4-BE49-F238E27FC236}">
                <a16:creationId xmlns:a16="http://schemas.microsoft.com/office/drawing/2014/main" id="{AE72DA9D-928B-9248-97B2-2BAE4E1F2D60}"/>
              </a:ext>
            </a:extLst>
          </p:cNvPr>
          <p:cNvSpPr/>
          <p:nvPr/>
        </p:nvSpPr>
        <p:spPr>
          <a:xfrm>
            <a:off x="2078148" y="3271696"/>
            <a:ext cx="297035" cy="110077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E5CD3B-FBB6-CF4E-A37A-70DEFE1C6530}"/>
              </a:ext>
            </a:extLst>
          </p:cNvPr>
          <p:cNvSpPr/>
          <p:nvPr/>
        </p:nvSpPr>
        <p:spPr>
          <a:xfrm>
            <a:off x="2472366" y="3579569"/>
            <a:ext cx="2088232" cy="607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963EF4-3D9F-E94D-A16E-814ABB50E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46" y="1545001"/>
            <a:ext cx="5245654" cy="3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Turbulence: Chaotic Pattern 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36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7"/>
          <p:cNvSpPr txBox="1"/>
          <p:nvPr/>
        </p:nvSpPr>
        <p:spPr>
          <a:xfrm>
            <a:off x="695400" y="980728"/>
            <a:ext cx="108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lvl="1" indent="-358775">
              <a:lnSpc>
                <a:spcPct val="110000"/>
              </a:lnSpc>
              <a:buSzPct val="100000"/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highly disordered</a:t>
            </a:r>
          </a:p>
          <a:p>
            <a:pPr marL="815975" lvl="1" indent="-358775">
              <a:lnSpc>
                <a:spcPct val="110000"/>
              </a:lnSpc>
              <a:buSzPct val="100000"/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unpredictable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3728" y="6217567"/>
            <a:ext cx="32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Samimy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A Gallery of Fluid Motion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83" y="811686"/>
            <a:ext cx="5149909" cy="5281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6" y="2492896"/>
            <a:ext cx="4752528" cy="3526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01110" y="6050363"/>
            <a:ext cx="207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Uriel Frisch, Turbulence</a:t>
            </a:r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3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57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Pressure Dilatation 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91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20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2781E7D-0BF6-7E4F-AF6F-3DE99F28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3" y="1700808"/>
            <a:ext cx="489654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Alternative pathway to couple kinetic and internal energy.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Two-way exchange between kinetic and internal energy.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Most of its contribution is from large scales.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" name="Picture 3" descr="\documentclass{article}&#10;\usepackage{amsmath}&#10;\pagestyle{empty}&#10;\begin{document}&#10;&#10;&#10;$-p\nabla \cdot \boldsymbol{u}$&#10;&#10;\end{document}" title="IguanaTex Bitmap Display">
            <a:extLst>
              <a:ext uri="{FF2B5EF4-FFF2-40B4-BE49-F238E27FC236}">
                <a16:creationId xmlns:a16="http://schemas.microsoft.com/office/drawing/2014/main" id="{DA91BA39-140A-D04B-8DD7-06183F3CD9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1113736"/>
            <a:ext cx="1401733" cy="371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7367B-9D32-FA40-AB5A-8BBD9F4C9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9936" y="867061"/>
            <a:ext cx="6630429" cy="541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B0E36B-CCCD-6442-82F8-4B3397FF8FCB}"/>
              </a:ext>
            </a:extLst>
          </p:cNvPr>
          <p:cNvSpPr/>
          <p:nvPr/>
        </p:nvSpPr>
        <p:spPr>
          <a:xfrm>
            <a:off x="7818963" y="6216052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Aluie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075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Energy Transfer Flux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37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21</a:t>
            </a: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076730-E7E2-6144-A000-A0EC9469C8EF}"/>
                  </a:ext>
                </a:extLst>
              </p:cNvPr>
              <p:cNvSpPr/>
              <p:nvPr/>
            </p:nvSpPr>
            <p:spPr>
              <a:xfrm>
                <a:off x="6682116" y="1484784"/>
                <a:ext cx="6096000" cy="41990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𝚷</m:t>
                            </m:r>
                          </m:e>
                          <m:sup>
                            <m:r>
                              <a:rPr lang="en-US" altLang="zh-CN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sup>
                        </m:sSup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𝚷</m:t>
                            </m:r>
                          </m:e>
                          <m:sup>
                            <m:r>
                              <a:rPr lang="en-US" altLang="zh-CN" sz="24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p>
                        </m:sSup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zh-CN" altLang="en-US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  <m:r>
                          <m:rPr>
                            <m:nor/>
                          </m:rPr>
                          <a:rPr lang="zh-CN" altLang="en-US" sz="2400" b="1" dirty="0">
                            <a:solidFill>
                              <a:schemeClr val="accent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  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Conservative energy cascade</a:t>
                </a:r>
              </a:p>
              <a:p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Run1 behaves like a nearly incompressible flow.</a:t>
                </a:r>
              </a:p>
              <a:p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Run2: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l-GR" altLang="zh-CN" sz="2400" b="1" dirty="0">
                            <a:solidFill>
                              <a:schemeClr val="accent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zh-CN" altLang="en-US" sz="2400" b="1" dirty="0">
                            <a:solidFill>
                              <a:schemeClr val="accent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chemeClr val="accent1"/>
                            </a:solidFill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</m:acc>
                        <m:r>
                          <a:rPr lang="en-US" altLang="zh-CN" sz="2400">
                            <a:solidFill>
                              <a:schemeClr val="accent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CN" sz="2400">
                            <a:solidFill>
                              <a:schemeClr val="accent1"/>
                            </a:solidFill>
                            <a:latin typeface="Cambria Math"/>
                          </a:rPr>
                          <m:t>𝛻</m:t>
                        </m:r>
                        <m:r>
                          <a:rPr lang="en-US" altLang="zh-CN" sz="2400">
                            <a:solidFill>
                              <a:schemeClr val="accent1"/>
                            </a:solidFill>
                            <a:latin typeface="Cambria Math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solidFill>
                                  <a:schemeClr val="accent1"/>
                                </a:solidFill>
                                <a:latin typeface="Cambria Math"/>
                                <a:ea typeface="Cambria Math"/>
                              </a:rPr>
                              <m:t>𝐮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zh-CN" altLang="en-US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24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  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Alternative pathway to couple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kinetic and internal energy</a:t>
                </a:r>
              </a:p>
              <a:p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076730-E7E2-6144-A000-A0EC9469C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116" y="1484784"/>
                <a:ext cx="6096000" cy="4199098"/>
              </a:xfrm>
              <a:prstGeom prst="rect">
                <a:avLst/>
              </a:prstGeom>
              <a:blipFill>
                <a:blip r:embed="rId6"/>
                <a:stretch>
                  <a:fillRect l="-1455" t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A08F0E6-3539-924C-BE54-8AB90D149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6" y="792088"/>
            <a:ext cx="573325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4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Compressibility Effect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58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22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2781E7D-0BF6-7E4F-AF6F-3DE99F28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700808"/>
            <a:ext cx="53223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Energy transfer is highly efficient in strongly compressed regions.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DBFF9-89B5-3845-91F4-105144603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46" y="1290141"/>
            <a:ext cx="6151228" cy="50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1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Compressibility Effect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23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23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091D3355-A5A4-D541-9C89-4C6BAF937CD8}"/>
              </a:ext>
            </a:extLst>
          </p:cNvPr>
          <p:cNvSpPr txBox="1"/>
          <p:nvPr/>
        </p:nvSpPr>
        <p:spPr>
          <a:xfrm>
            <a:off x="551384" y="1009649"/>
            <a:ext cx="65972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weight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Compressible model</a:t>
            </a:r>
          </a:p>
          <a:p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\documentclass{article}&#10;\usepackage{amsmath}&#10;\pagestyle{empty}&#10;\begin{document}&#10;&#10;\begin{eqnarray*}&#10;\boldsymbol{w}^{\pm}=\rho^{1/3} \boldsymbol{z}^{\pm}\\&#10;\langle (\hat{\boldsymbol{\ell}} \cdot \delta \boldsymbol{w}^{\mp}) |\delta \boldsymbol{w}^{\pm}|^2\rangle=-4/3\langle\rho\rangle\epsilon^{\pm}\ell&#10;\end{eqnarray*}&#10;&#10;&#10;\end{document}" title="IguanaTex Bitmap Display">
            <a:extLst>
              <a:ext uri="{FF2B5EF4-FFF2-40B4-BE49-F238E27FC236}">
                <a16:creationId xmlns:a16="http://schemas.microsoft.com/office/drawing/2014/main" id="{699D951A-C947-5741-A577-5566144446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378476"/>
            <a:ext cx="3939540" cy="754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AE2AD-69D7-8A4A-87DE-EB5CCC249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8875" y="295502"/>
            <a:ext cx="4195881" cy="3260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294DC9-1C05-C742-8ADA-7AC721DE6688}"/>
              </a:ext>
            </a:extLst>
          </p:cNvPr>
          <p:cNvSpPr/>
          <p:nvPr/>
        </p:nvSpPr>
        <p:spPr>
          <a:xfrm>
            <a:off x="7098574" y="2401397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Ulysses,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Carbone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PRL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2009</a:t>
            </a:r>
          </a:p>
        </p:txBody>
      </p:sp>
      <p:pic>
        <p:nvPicPr>
          <p:cNvPr id="22" name="Picture 21" descr="\documentclass{article}&#10;\usepackage{amsmath}&#10;\pagestyle{empty}&#10;\begin{document}&#10;&#10;&#10;\begin{eqnarray*}&#10;F_1(\ell)+F_2(\ell)+F_3(\ell)=-\frac{4}{3}\epsilon_C \ell \\&#10;F_1(\ell)=\frac{1}{2}\langle[\delta(\rho \boldsymbol{z}^-) \cdot \delta \boldsymbol{z}^-]\delta z_{\ell}^+ + [\delta(\rho \boldsymbol{z}^+) \cdot \delta \boldsymbol{z}^+]\delta z_{\ell}^-\rangle \\&#10;F_2(\ell)=\langle 2\delta \rho \delta e \delta v_{\ell}\rangle \\&#10;F_3(\ell)=\langle 2\bar{\delta}[(1+1/\beta)e+v_A^2/2] \delta(\rho_1 v_{\ell})\rangle&#10;\end{eqnarray*}&#10;&#10;\end{document}" title="IguanaTex Bitmap Display">
            <a:extLst>
              <a:ext uri="{FF2B5EF4-FFF2-40B4-BE49-F238E27FC236}">
                <a16:creationId xmlns:a16="http://schemas.microsoft.com/office/drawing/2014/main" id="{ABA9A851-D2F1-044F-908A-87B74C3FEF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3" y="4077072"/>
            <a:ext cx="5929423" cy="1994691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A9593B53-4C7D-BD41-B5DA-A78F7F06B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58" y="3516313"/>
            <a:ext cx="4178058" cy="30323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CA96ED-985C-1147-B38C-0CE984DD7889}"/>
              </a:ext>
            </a:extLst>
          </p:cNvPr>
          <p:cNvSpPr/>
          <p:nvPr/>
        </p:nvSpPr>
        <p:spPr>
          <a:xfrm>
            <a:off x="9147637" y="3624777"/>
            <a:ext cx="35662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THEMIS,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Banerjee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Hadid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42813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Summary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4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24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EF982-A4DA-BB43-8D30-A2BEA490C844}"/>
              </a:ext>
            </a:extLst>
          </p:cNvPr>
          <p:cNvSpPr/>
          <p:nvPr/>
        </p:nvSpPr>
        <p:spPr>
          <a:xfrm>
            <a:off x="936434" y="1596856"/>
            <a:ext cx="103441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utility of 3</a:t>
            </a:r>
            <a:r>
              <a:rPr lang="en-US" altLang="zh-CN" sz="24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rd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order law can give more accurate estimation of transfer rate when the </a:t>
            </a:r>
            <a:r>
              <a:rPr lang="en-US" altLang="zh-CN" sz="2400" b="1" u="sng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directional average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is implemented.</a:t>
            </a: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 disentangle the intricate multiscale properties, the multichannel </a:t>
            </a:r>
            <a:r>
              <a:rPr lang="en-US" altLang="zh-CN" sz="2400" b="1" u="sng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transfer fluxes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by applying filtering techniques are helpful.</a:t>
            </a: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sz="2400" b="1" u="sng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Compressibility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has important effect on the energy transfer process.</a:t>
            </a: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9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2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487488" y="1196752"/>
            <a:ext cx="2347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Karimabadi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et al, </a:t>
            </a:r>
            <a:r>
              <a:rPr lang="en-US" altLang="zh-CN" sz="1400" i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PoP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2013)</a:t>
            </a:r>
          </a:p>
        </p:txBody>
      </p:sp>
      <p:pic>
        <p:nvPicPr>
          <p:cNvPr id="13" name="Media-current">
            <a:hlinkClick r:id="" action="ppaction://media"/>
            <a:extLst>
              <a:ext uri="{FF2B5EF4-FFF2-40B4-BE49-F238E27FC236}">
                <a16:creationId xmlns:a16="http://schemas.microsoft.com/office/drawing/2014/main" id="{E1382AB0-01AA-4B11-B4BA-E3995ACF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918" end="30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154" y="1550473"/>
            <a:ext cx="7499030" cy="3547057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A15B965-6558-C641-B470-4085BD24DE9D}"/>
              </a:ext>
            </a:extLst>
          </p:cNvPr>
          <p:cNvSpPr txBox="1"/>
          <p:nvPr/>
        </p:nvSpPr>
        <p:spPr>
          <a:xfrm>
            <a:off x="767408" y="5544682"/>
            <a:ext cx="10801200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lvl="1" indent="-358775">
              <a:lnSpc>
                <a:spcPct val="110000"/>
              </a:lnSpc>
              <a:buSzPct val="100000"/>
              <a:buFont typeface="Wingdings" pitchFamily="2" charset="2"/>
              <a:buChar char="p"/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Hierarchy of coherent structures  </a:t>
            </a:r>
          </a:p>
        </p:txBody>
      </p:sp>
      <p:pic>
        <p:nvPicPr>
          <p:cNvPr id="9" name="Picture 2" descr="D:\Tex\papers\Kinetic Sims\Penny-turbulence-run\vonKarman-Penny\Letter-May2013\movie-updated\jzmovie.gif">
            <a:extLst>
              <a:ext uri="{FF2B5EF4-FFF2-40B4-BE49-F238E27FC236}">
                <a16:creationId xmlns:a16="http://schemas.microsoft.com/office/drawing/2014/main" id="{D56342D0-0DBB-3146-8F85-EF5C1065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350640"/>
            <a:ext cx="3824228" cy="3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315105-1499-9647-8F2D-B9E89943C577}"/>
              </a:ext>
            </a:extLst>
          </p:cNvPr>
          <p:cNvSpPr/>
          <p:nvPr/>
        </p:nvSpPr>
        <p:spPr>
          <a:xfrm>
            <a:off x="8837204" y="994452"/>
            <a:ext cx="1761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(Wu et al, </a:t>
            </a:r>
            <a:r>
              <a:rPr lang="en-US" altLang="zh-CN" sz="1400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2012)</a:t>
            </a:r>
          </a:p>
        </p:txBody>
      </p:sp>
      <p:sp>
        <p:nvSpPr>
          <p:cNvPr id="11" name="矩形 22">
            <a:extLst>
              <a:ext uri="{FF2B5EF4-FFF2-40B4-BE49-F238E27FC236}">
                <a16:creationId xmlns:a16="http://schemas.microsoft.com/office/drawing/2014/main" id="{6999DA89-811D-7A43-988F-F75AF2A8FF8F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22">
            <a:extLst>
              <a:ext uri="{FF2B5EF4-FFF2-40B4-BE49-F238E27FC236}">
                <a16:creationId xmlns:a16="http://schemas.microsoft.com/office/drawing/2014/main" id="{531F926E-D8BB-B948-BA45-E91D385B3DB6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1B1E5B-FF32-2549-A904-EADBA131CC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标题 5">
            <a:extLst>
              <a:ext uri="{FF2B5EF4-FFF2-40B4-BE49-F238E27FC236}">
                <a16:creationId xmlns:a16="http://schemas.microsoft.com/office/drawing/2014/main" id="{69A80AFD-678D-9842-8780-CFA84ED66072}"/>
              </a:ext>
            </a:extLst>
          </p:cNvPr>
          <p:cNvSpPr txBox="1">
            <a:spLocks/>
          </p:cNvSpPr>
          <p:nvPr/>
        </p:nvSpPr>
        <p:spPr>
          <a:xfrm>
            <a:off x="623392" y="7200"/>
            <a:ext cx="10945216" cy="739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Turbulence: Hierarchy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812565"/>
            <a:ext cx="8761104" cy="5988379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Turbulence: Intermittency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10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143132" y="810037"/>
            <a:ext cx="3747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Matthaeus et al, </a:t>
            </a:r>
            <a:r>
              <a:rPr lang="fr-FR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Phil. Trans. R. Soc. A.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14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4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5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4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Plasma Turbulence: Solar Wind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06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937DEAA5-E1EB-49E3-BB10-B5909A98D20F}"/>
              </a:ext>
            </a:extLst>
          </p:cNvPr>
          <p:cNvSpPr txBox="1">
            <a:spLocks noChangeArrowheads="1"/>
          </p:cNvSpPr>
          <p:nvPr/>
        </p:nvSpPr>
        <p:spPr>
          <a:xfrm>
            <a:off x="871043" y="4797152"/>
            <a:ext cx="5729013" cy="1483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1" lang="en-US" altLang="zh-CN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Indication of turbulence and wave-like properties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1" lang="en-US" altLang="zh-CN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Broadband spectrum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832156"/>
            <a:ext cx="5729013" cy="3288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832156"/>
            <a:ext cx="4745131" cy="54259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41213" y="4103187"/>
            <a:ext cx="3347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Mariner 2 data, Belcher et al,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JGR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1971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BE92A0-64C3-449C-A77E-143E47011C93}"/>
              </a:ext>
            </a:extLst>
          </p:cNvPr>
          <p:cNvSpPr/>
          <p:nvPr/>
        </p:nvSpPr>
        <p:spPr>
          <a:xfrm>
            <a:off x="7968208" y="5229200"/>
            <a:ext cx="2425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Bavassano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et al,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JGR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1982</a:t>
            </a:r>
          </a:p>
        </p:txBody>
      </p:sp>
      <p:sp>
        <p:nvSpPr>
          <p:cNvPr id="11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5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9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Solar Wind Heating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59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34FA258-9735-4528-A171-CF7CAB1FD12E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4" y="2291436"/>
            <a:ext cx="6125792" cy="3729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C0FFC-F794-457C-B993-77D6F2306886}"/>
              </a:ext>
            </a:extLst>
          </p:cNvPr>
          <p:cNvSpPr txBox="1"/>
          <p:nvPr/>
        </p:nvSpPr>
        <p:spPr>
          <a:xfrm>
            <a:off x="2953496" y="2060848"/>
            <a:ext cx="24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Voyager proton temperature, Richardson et al,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GRL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1995</a:t>
            </a: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6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3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08560A-3C90-044F-A667-BEADB8FF4D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0"/>
          <a:stretch/>
        </p:blipFill>
        <p:spPr>
          <a:xfrm>
            <a:off x="6245518" y="2492896"/>
            <a:ext cx="5899154" cy="3244317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66B5C57B-E634-A34B-AF2D-12D9A14F5DB3}"/>
              </a:ext>
            </a:extLst>
          </p:cNvPr>
          <p:cNvSpPr txBox="1">
            <a:spLocks noChangeArrowheads="1"/>
          </p:cNvSpPr>
          <p:nvPr/>
        </p:nvSpPr>
        <p:spPr>
          <a:xfrm>
            <a:off x="695400" y="1081072"/>
            <a:ext cx="5729013" cy="50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kumimoji="1" lang="en-US" altLang="zh-CN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Can turbulence help to explain this?</a:t>
            </a:r>
          </a:p>
        </p:txBody>
      </p:sp>
    </p:spTree>
    <p:extLst>
      <p:ext uri="{BB962C8B-B14F-4D97-AF65-F5344CB8AC3E}">
        <p14:creationId xmlns:p14="http://schemas.microsoft.com/office/powerpoint/2010/main" val="322194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Heating by Turbulent Cascade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6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A0BB835-F7D2-0344-A888-5CF8175B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16" y="2204066"/>
            <a:ext cx="5302246" cy="4337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FF4026-B6B7-8A42-A682-F2C02CD9DB23}"/>
              </a:ext>
            </a:extLst>
          </p:cNvPr>
          <p:cNvSpPr/>
          <p:nvPr/>
        </p:nvSpPr>
        <p:spPr>
          <a:xfrm>
            <a:off x="4756912" y="6178448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Sagaut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2006</a:t>
            </a:r>
          </a:p>
        </p:txBody>
      </p:sp>
      <p:sp>
        <p:nvSpPr>
          <p:cNvPr id="17" name="矩形 22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7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87CEBAA-BB7B-1E47-BF07-927181065B4A}"/>
              </a:ext>
            </a:extLst>
          </p:cNvPr>
          <p:cNvSpPr txBox="1">
            <a:spLocks/>
          </p:cNvSpPr>
          <p:nvPr/>
        </p:nvSpPr>
        <p:spPr bwMode="auto">
          <a:xfrm>
            <a:off x="4803758" y="1276781"/>
            <a:ext cx="918101" cy="744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000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ts val="1875"/>
              </a:lnSpc>
            </a:pPr>
            <a:r>
              <a:rPr lang="en-US" altLang="zh-CN" sz="1350" b="1" dirty="0">
                <a:solidFill>
                  <a:schemeClr val="tx2"/>
                </a:solidFill>
                <a:highlight>
                  <a:srgbClr val="FFFF00"/>
                </a:highligh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MHD Inertial range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C55C11A-1812-AE4A-8592-6A130CBD5937}"/>
              </a:ext>
            </a:extLst>
          </p:cNvPr>
          <p:cNvSpPr txBox="1">
            <a:spLocks/>
          </p:cNvSpPr>
          <p:nvPr/>
        </p:nvSpPr>
        <p:spPr bwMode="auto">
          <a:xfrm>
            <a:off x="2639616" y="1249767"/>
            <a:ext cx="1192032" cy="79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000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ts val="1875"/>
              </a:lnSpc>
            </a:pPr>
            <a:r>
              <a:rPr lang="en-US" altLang="zh-CN" sz="135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Energy Containing Scale 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C425999-843D-2745-96F9-68C0BEE4F160}"/>
              </a:ext>
            </a:extLst>
          </p:cNvPr>
          <p:cNvSpPr txBox="1">
            <a:spLocks/>
          </p:cNvSpPr>
          <p:nvPr/>
        </p:nvSpPr>
        <p:spPr bwMode="auto">
          <a:xfrm>
            <a:off x="6693965" y="1309508"/>
            <a:ext cx="1026114" cy="751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000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ts val="1875"/>
              </a:lnSpc>
            </a:pPr>
            <a:r>
              <a:rPr lang="en-US" altLang="zh-CN" sz="135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Kinetic Scale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A3523D6-93FF-8D4C-9670-2CBC7ACCC48C}"/>
              </a:ext>
            </a:extLst>
          </p:cNvPr>
          <p:cNvSpPr/>
          <p:nvPr/>
        </p:nvSpPr>
        <p:spPr>
          <a:xfrm>
            <a:off x="3831647" y="1309508"/>
            <a:ext cx="953958" cy="6902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8636688B-1077-FD4F-87E3-2017361DBA62}"/>
              </a:ext>
            </a:extLst>
          </p:cNvPr>
          <p:cNvSpPr txBox="1">
            <a:spLocks/>
          </p:cNvSpPr>
          <p:nvPr/>
        </p:nvSpPr>
        <p:spPr bwMode="auto">
          <a:xfrm>
            <a:off x="8692187" y="1296619"/>
            <a:ext cx="1130226" cy="755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000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ts val="1875"/>
              </a:lnSpc>
            </a:pPr>
            <a:r>
              <a:rPr lang="en-US" altLang="zh-CN" sz="135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Energy dissipation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F3F2546-6F96-6F49-9BCC-304437563B97}"/>
              </a:ext>
            </a:extLst>
          </p:cNvPr>
          <p:cNvSpPr/>
          <p:nvPr/>
        </p:nvSpPr>
        <p:spPr>
          <a:xfrm>
            <a:off x="5721857" y="1335875"/>
            <a:ext cx="953958" cy="6902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4BE7EF7-90E7-6A45-A518-73F094B4E8CE}"/>
              </a:ext>
            </a:extLst>
          </p:cNvPr>
          <p:cNvSpPr/>
          <p:nvPr/>
        </p:nvSpPr>
        <p:spPr>
          <a:xfrm>
            <a:off x="7720079" y="1303773"/>
            <a:ext cx="953958" cy="6902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4716EC-C6B7-1343-95BF-331D3CCE8442}"/>
              </a:ext>
            </a:extLst>
          </p:cNvPr>
          <p:cNvSpPr/>
          <p:nvPr/>
        </p:nvSpPr>
        <p:spPr>
          <a:xfrm>
            <a:off x="8380569" y="6138479"/>
            <a:ext cx="318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Yang,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Springer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31999A-2019-CF4E-A717-372EEB2CFC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603010"/>
            <a:ext cx="4655323" cy="34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7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>
            <a:extLst>
              <a:ext uri="{FF2B5EF4-FFF2-40B4-BE49-F238E27FC236}">
                <a16:creationId xmlns:a16="http://schemas.microsoft.com/office/drawing/2014/main" id="{67A7B4A1-2F0F-AC46-BAD0-9FB22A784DC4}"/>
              </a:ext>
            </a:extLst>
          </p:cNvPr>
          <p:cNvSpPr txBox="1"/>
          <p:nvPr/>
        </p:nvSpPr>
        <p:spPr>
          <a:xfrm>
            <a:off x="6112634" y="1384900"/>
            <a:ext cx="60320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Isotropy + homogeneity + inertial range</a:t>
            </a:r>
            <a:endParaRPr lang="en-US" altLang="zh-CN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 fixed lag direction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 range of lag magnitudes  </a:t>
            </a:r>
            <a:endParaRPr lang="en-US" altLang="zh-CN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13051ACF-D7A4-0F42-A7C8-5175A4BE94B6}"/>
              </a:ext>
            </a:extLst>
          </p:cNvPr>
          <p:cNvSpPr txBox="1"/>
          <p:nvPr/>
        </p:nvSpPr>
        <p:spPr>
          <a:xfrm>
            <a:off x="551384" y="1009649"/>
            <a:ext cx="47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(1D form) Third-order Law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Energy Transfer Rate– 3rd Order Law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76" name="Equation" r:id="rId7" imgW="114102" imgH="177492" progId="Equation.DSMT4">
                  <p:embed/>
                </p:oleObj>
              </mc:Choice>
              <mc:Fallback>
                <p:oleObj name="Equation" r:id="rId7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7FF4026-B6B7-8A42-A682-F2C02CD9DB23}"/>
              </a:ext>
            </a:extLst>
          </p:cNvPr>
          <p:cNvSpPr/>
          <p:nvPr/>
        </p:nvSpPr>
        <p:spPr>
          <a:xfrm>
            <a:off x="4185942" y="1077379"/>
            <a:ext cx="3566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Politano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&amp; </a:t>
            </a: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Pouquet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GRL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1998</a:t>
            </a:r>
          </a:p>
        </p:txBody>
      </p:sp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8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,\\&#10;\boldsymbol{z}^{\pm}(\boldsymbol{x})=\boldsymbol{v}(\boldsymbol{x})\pm \boldsymbol{b}(\boldsymbol{x}),\\&#10;\delta \boldsymbol{z}^{\pm}(\boldsymbol{x},\boldsymbol{\ell}) =\boldsymbol{z}^{\pm}(\boldsymbol{x}+\boldsymbol{\ell}) -\boldsymbol{z}(\boldsymbol{x})&#10;\end{eqnarray*}&#10;&#10;&#10;\end{document}" title="IguanaTex Bitmap Display">
            <a:extLst>
              <a:ext uri="{FF2B5EF4-FFF2-40B4-BE49-F238E27FC236}">
                <a16:creationId xmlns:a16="http://schemas.microsoft.com/office/drawing/2014/main" id="{78B8D216-FC63-9E4C-BE46-F72A89B1CD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2" y="1539044"/>
            <a:ext cx="3733800" cy="127000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pagestyle{empty}&#10;\begin{document}&#10;&#10;&#10;$\hat{\boldsymbol{\ell}}$&#10;&#10;\end{document}" title="IguanaTex Bitmap Display">
            <a:extLst>
              <a:ext uri="{FF2B5EF4-FFF2-40B4-BE49-F238E27FC236}">
                <a16:creationId xmlns:a16="http://schemas.microsoft.com/office/drawing/2014/main" id="{9D0DED27-5BDE-D346-9EAB-595E4CF06C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92" y="1772816"/>
            <a:ext cx="139700" cy="279400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begin{document}&#10;&#10;$\ell$&#10;&#10;&#10;\end{document}" title="IguanaTex Bitmap Display">
            <a:extLst>
              <a:ext uri="{FF2B5EF4-FFF2-40B4-BE49-F238E27FC236}">
                <a16:creationId xmlns:a16="http://schemas.microsoft.com/office/drawing/2014/main" id="{EA5BCD2F-2BC7-A84C-AA96-6ACE17D1DB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720" y="2204864"/>
            <a:ext cx="111760" cy="195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EF00E-826C-B54C-B787-3841F6D9C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376" y="3356992"/>
            <a:ext cx="4648173" cy="34583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EFFB89-9180-1C42-8E7D-867D67964C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1904" y="3140968"/>
            <a:ext cx="6555511" cy="36493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BA8DCD-4589-3F4D-BD14-17F907232946}"/>
              </a:ext>
            </a:extLst>
          </p:cNvPr>
          <p:cNvSpPr/>
          <p:nvPr/>
        </p:nvSpPr>
        <p:spPr>
          <a:xfrm>
            <a:off x="1487488" y="2915578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Ulysses,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Sorriso-Valvo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PRL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274191-413D-AC49-B2A7-51A51AA59097}"/>
              </a:ext>
            </a:extLst>
          </p:cNvPr>
          <p:cNvSpPr/>
          <p:nvPr/>
        </p:nvSpPr>
        <p:spPr>
          <a:xfrm>
            <a:off x="6983287" y="2653968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ACE,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MacBride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8604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623392" y="7200"/>
            <a:ext cx="10945216" cy="739008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Energy Transfer Rate– 3rd Order Law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796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22 1">
            <a:extLst>
              <a:ext uri="{FF2B5EF4-FFF2-40B4-BE49-F238E27FC236}">
                <a16:creationId xmlns:a16="http://schemas.microsoft.com/office/drawing/2014/main" id="{9F15EAFE-AFD9-124A-A570-4317B448845C}"/>
              </a:ext>
            </a:extLst>
          </p:cNvPr>
          <p:cNvSpPr/>
          <p:nvPr/>
        </p:nvSpPr>
        <p:spPr>
          <a:xfrm>
            <a:off x="9084841" y="6573600"/>
            <a:ext cx="305983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100" i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9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矩形 22 2">
            <a:extLst>
              <a:ext uri="{FF2B5EF4-FFF2-40B4-BE49-F238E27FC236}">
                <a16:creationId xmlns:a16="http://schemas.microsoft.com/office/drawing/2014/main" id="{2C0D2206-CDCD-2B47-ABE9-86C8A4C333C1}"/>
              </a:ext>
            </a:extLst>
          </p:cNvPr>
          <p:cNvSpPr/>
          <p:nvPr/>
        </p:nvSpPr>
        <p:spPr>
          <a:xfrm>
            <a:off x="4548337" y="6573600"/>
            <a:ext cx="3059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yanyang@udel.edu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BA8DCD-4589-3F4D-BD14-17F907232946}"/>
              </a:ext>
            </a:extLst>
          </p:cNvPr>
          <p:cNvSpPr/>
          <p:nvPr/>
        </p:nvSpPr>
        <p:spPr>
          <a:xfrm>
            <a:off x="299890" y="891160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Bandyopadhyay et al,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PRL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274191-413D-AC49-B2A7-51A51AA59097}"/>
              </a:ext>
            </a:extLst>
          </p:cNvPr>
          <p:cNvSpPr/>
          <p:nvPr/>
        </p:nvSpPr>
        <p:spPr>
          <a:xfrm>
            <a:off x="4561870" y="891160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PSP,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Bandyopadhyay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12524-E384-3247-BF54-2933E8E54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1484784"/>
            <a:ext cx="3783335" cy="5257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DACBD-44F3-0346-AE79-FDABF3F51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505" y="1484784"/>
            <a:ext cx="4298972" cy="5257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267E9-7612-EC43-B1C7-CB6BBDD47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03" y="1486419"/>
            <a:ext cx="2983109" cy="2764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6423C-2561-2745-98BE-B1D7B9AF97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303" y="4035678"/>
            <a:ext cx="2962047" cy="27066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4B2FEE-065C-3544-A4CA-DEE55D759F12}"/>
              </a:ext>
            </a:extLst>
          </p:cNvPr>
          <p:cNvSpPr/>
          <p:nvPr/>
        </p:nvSpPr>
        <p:spPr>
          <a:xfrm>
            <a:off x="8423736" y="891160"/>
            <a:ext cx="356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Helios, Solar Wind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Wu et al, </a:t>
            </a:r>
            <a:r>
              <a:rPr lang="en-US" altLang="zh-CN" sz="1400" i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ApJ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8204882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"/>
  <p:tag name="ORIGINALWIDTH" val="147"/>
  <p:tag name="OUTPUTTYPE" val="PDF"/>
  <p:tag name="IGUANATEXVERSION" val="159"/>
  <p:tag name="LATEXADDIN" val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,\\&#10;\boldsymbol{z}^{\pm}(\boldsymbol{x})=\boldsymbol{v}(\boldsymbol{x})\pm \boldsymbol{b}(\boldsymbol{x}),\\&#10;\delta \boldsymbol{z}^{\pm}(\boldsymbol{x},\boldsymbol{\ell}) =\boldsymbol{z}^{\pm}(\boldsymbol{x}+\boldsymbol{\ell}) -\boldsymbol{z}(\boldsymbol{x})&#10;\end{eqnarray*}&#10;&#10;&#10;\end{document}"/>
  <p:tag name="IGUANATEXSIZE" val="20"/>
  <p:tag name="IGUANATEXCURSOR" val="111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"/>
  <p:tag name="ORIGINALWIDTH" val="144"/>
  <p:tag name="OUTPUTTYPE" val="PDF"/>
  <p:tag name="IGUANATEXVERSION" val="159"/>
  <p:tag name="LATEXADDIN" val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&#10;\end{eqnarray*}&#10;&#10;&#10;\end{document}"/>
  <p:tag name="IGUANATEXSIZE" val="20"/>
  <p:tag name="IGUANATEXCURSOR" val="260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"/>
  <p:tag name="ORIGINALWIDTH" val="159"/>
  <p:tag name="OUTPUTTYPE" val="PDF"/>
  <p:tag name="IGUANATEXVERSION" val="159"/>
  <p:tag name="LATEXADDIN" val="\documentclass{article}&#10;\usepackage{amsmath}&#10;\pagestyle{empty}&#10;\begin{document}&#10;&#10;\begin{equation*}&#10;\langle [\delta u_L(r)]^3\rangle=\frac{1}{N_d} \sum_{j=1}^{N_d} w_j \langle [\delta u_L(r \hat{\boldsymbol{r}}_j)]^3\rangle&#10;\end{equation*}&#10;&#10;&#10;\end{document}"/>
  <p:tag name="IGUANATEXSIZE" val="20"/>
  <p:tag name="IGUANATEXCURSOR" val="217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"/>
  <p:tag name="ORIGINALWIDTH" val="202"/>
  <p:tag name="OUTPUTTYPE" val="PDF"/>
  <p:tag name="IGUANATEXVERSION" val="159"/>
  <p:tag name="LATEXADDIN" val="\documentclass{article}&#10;\usepackage{amsmath}&#10;\pagestyle{empty}&#10;\begin{document}&#10;&#10;\begin{eqnarray*}&#10;\int_S \nabla_{\boldsymbol{\ell}} \cdot \boldsymbol{Y}^{\pm} d\Omega = \frac{1}{\ell^2} \frac{\partial}{\partial \ell} \int_0^{\pi} \int_0^{2\pi} \ell^2 Y_{\ell}^{\pm} \sin \theta d\phi d\theta \\&#10;\underbrace{\frac{1}{4\pi}\int_0^{\pi} \int_0^{2\pi} Y_{\ell}^{\pm} \sin \theta d\phi d\theta}_{\overline{Y_{\ell}^{\pm}}} = -\frac{4}{3}\epsilon^{\pm} \ell &#10;\end{eqnarray*}&#10;&#10;&#10;&#10;\end{document}"/>
  <p:tag name="IGUANATEXSIZE" val="20"/>
  <p:tag name="IGUANATEXCURSOR" val="401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"/>
  <p:tag name="ORIGINALWIDTH" val="180"/>
  <p:tag name="OUTPUTTYPE" val="PDF"/>
  <p:tag name="IGUANATEXVERSION" val="159"/>
  <p:tag name="LATEXADDIN" val="\documentclass{article}&#10;\usepackage{amsmath}&#10;\pagestyle{empty}&#10;\begin{document}&#10;&#10;&#10;\begin{equation*}&#10;\frac{\sum_i \sum_j Y_{\ell}^{\pm} (\theta_i, \phi_j) \sin\theta_i \Delta\theta_i \Delta\phi_j}{4\pi}=-\frac{4}{3} \epsilon^{\pm}\ell&#10;\end{equation*}&#10;&#10;\end{document}"/>
  <p:tag name="IGUANATEXSIZE" val="20"/>
  <p:tag name="IGUANATEXCURSOR" val="233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"/>
  <p:tag name="ORIGINALWIDTH" val="252"/>
  <p:tag name="OUTPUTTYPE" val="PDF"/>
  <p:tag name="IGUANATEXVERSION" val="159"/>
  <p:tag name="LATEXADDIN" val="\documentclass{article}&#10;\usepackage{amsmath}&#10;\pagestyle{empty}&#10;\begin{document}&#10;&#10;\begin{eqnarray*}&#10;\tilde{E}_k={\bar{\rho}_{\ell}|\tilde{\boldsymbol{u}}_{\ell}|^2}/2, &amp;&amp; \bar{E}_m={|\bar{\boldsymbol{b}}_{\ell}|^2}/2 \\&#10;\frac{\partial \tilde{E}_k}{\partial t} + \nabla \cdot {\boldsymbol{J}^u_{\ell}} &amp;=&amp; -{\boldsymbol{\Pi}^u_{\ell}}-{\boldsymbol{\Lambda}_{\ell}}- {\boldsymbol{\Phi}_{\ell}}-{\boldsymbol{T}_{1,\ell}}-{\boldsymbol{T}_{2,\ell}} - {\boldsymbol{D}^u_{\ell}} \\&#10;\frac{\partial \bar{E}_m}{\partial t} + \nabla \cdot {\boldsymbol{J}^b_{\ell}} &amp;=&amp; -{\boldsymbol{\Pi}^b_{\ell}} + {\boldsymbol{T}_{1,\ell}}+{\boldsymbol{T}_{2,\ell}} - {\boldsymbol{D}^b_{\ell}}&#10;\end{eqnarray*}&#10;&#10;&#10;\end{document}"/>
  <p:tag name="IGUANATEXSIZE" val="20"/>
  <p:tag name="IGUANATEXCURSOR" val="471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34"/>
  <p:tag name="OUTPUTTYPE" val="PDF"/>
  <p:tag name="IGUANATEXVERSION" val="159"/>
  <p:tag name="LATEXADDIN" val="\documentclass{article}&#10;\usepackage{amsmath}&#10;\pagestyle{empty}&#10;\begin{document}&#10;&#10;&#10;$-p\nabla \cdot \boldsymbol{u}$&#10;&#10;\end{document}"/>
  <p:tag name="IGUANATEXSIZE" val="20"/>
  <p:tag name="IGUANATEXCURSOR" val="113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"/>
  <p:tag name="ORIGINALWIDTH" val="141"/>
  <p:tag name="OUTPUTTYPE" val="PDF"/>
  <p:tag name="IGUANATEXVERSION" val="159"/>
  <p:tag name="LATEXADDIN" val="\documentclass{article}&#10;\usepackage{amsmath}&#10;\pagestyle{empty}&#10;\begin{document}&#10;&#10;\begin{eqnarray*}&#10;\boldsymbol{w}^{\pm}=\rho^{1/3} \boldsymbol{z}^{\pm}\\&#10;\langle (\hat{\boldsymbol{\ell}} \cdot \delta \boldsymbol{w}^{\mp}) |\delta \boldsymbol{w}^{\pm}|^2\rangle=-4/3\langle\rho\rangle\epsilon^{\pm}\ell&#10;\end{eqnarray*}&#10;&#10;&#10;\end{document}"/>
  <p:tag name="IGUANATEXSIZE" val="22"/>
  <p:tag name="IGUANATEXCURSOR" val="302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"/>
  <p:tag name="ORIGINALWIDTH" val="217"/>
  <p:tag name="OUTPUTTYPE" val="PDF"/>
  <p:tag name="IGUANATEXVERSION" val="159"/>
  <p:tag name="LATEXADDIN" val="\documentclass{article}&#10;\usepackage{amsmath}&#10;\pagestyle{empty}&#10;\begin{document}&#10;&#10;&#10;\begin{eqnarray*}&#10;F_1(\ell)+F_2(\ell)+F_3(\ell)=-\frac{4}{3}\epsilon_C \ell \\&#10;F_1(\ell)=\frac{1}{2}\langle[\delta(\rho \boldsymbol{z}^-) \cdot \delta \boldsymbol{z}^-]\delta z_{\ell}^+ + [\delta(\rho \boldsymbol{z}^+) \cdot \delta \boldsymbol{z}^+]\delta z_{\ell}^-\rangle \\&#10;F_2(\ell)=\langle 2\delta \rho \delta e \delta v_{\ell}\rangle \\&#10;F_3(\ell)=\langle 2\bar{\delta}[(1+1/\beta)e+v_A^2/2] \delta(\rho_1 v_{\ell})\rangle&#10;\end{eqnarray*}&#10;&#10;\end{document}"/>
  <p:tag name="IGUANATEXSIZE" val="24"/>
  <p:tag name="IGUANATEXCURSOR" val="269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5"/>
  <p:tag name="OUTPUTTYPE" val="PDF"/>
  <p:tag name="IGUANATEXVERSION" val="159"/>
  <p:tag name="LATEXADDIN" val="\documentclass{article}&#10;\usepackage{amsmath}&#10;\pagestyle{empty}&#10;\begin{document}&#10;&#10;&#10;$\hat{\boldsymbol{\ell}}$&#10;&#10;\end{document}"/>
  <p:tag name="IGUANATEXSIZE" val="22"/>
  <p:tag name="IGUANATEXCURSOR" val="107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4"/>
  <p:tag name="OUTPUTTYPE" val="PDF"/>
  <p:tag name="IGUANATEXVERSION" val="159"/>
  <p:tag name="LATEXADDIN" val="\documentclass{article}&#10;\usepackage{amsmath}&#10;\pagestyle{empty}&#10;\begin{document}&#10;&#10;$\ell$&#10;&#10;&#10;\end{document}"/>
  <p:tag name="IGUANATEXSIZE" val="22"/>
  <p:tag name="IGUANATEXCURSOR" val="86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"/>
  <p:tag name="ORIGINALWIDTH" val="235"/>
  <p:tag name="OUTPUTTYPE" val="PDF"/>
  <p:tag name="IGUANATEXVERSION" val="159"/>
  <p:tag name="LATEXADDIN" val="\documentclass{article}&#10;\usepackage{amsmath}&#10;\pagestyle{empty}&#10;\begin{document}&#10;&#10;\begin{equation*}&#10;\underbrace{\frac{\partial}{\partial t} \langle |\delta \boldsymbol{z}^{\pm}|^2\rangle}_{T^{\pm}} + \underbrace{\nabla_{\boldsymbol{\ell}} \cdot \langle \delta \boldsymbol{z}^{\mp} |\delta \boldsymbol{z}^{\pm}|^2 \rangle}_{\nabla_{\boldsymbol{\ell}} \cdot \boldsymbol{Y}^{\pm}} \underbrace{-2\nu \nabla^2_{\boldsymbol{\ell}} \langle |\delta \boldsymbol{z}^{\pm}|^2 \rangle}_{-2\nu \nabla^2_{\boldsymbol{\ell}} G^{\pm}} =-4\epsilon^{\pm}&#10;\end{equation*}&#10;&#10;&#10;\end{document}"/>
  <p:tag name="IGUANATEXSIZE" val="20"/>
  <p:tag name="IGUANATEXCURSOR" val="516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5"/>
  <p:tag name="OUTPUTTYPE" val="PDF"/>
  <p:tag name="IGUANATEXVERSION" val="159"/>
  <p:tag name="LATEXADDIN" val="\documentclass{article}&#10;\usepackage{amsmath}&#10;\pagestyle{empty}&#10;\begin{document}&#10;&#10;$\boldsymbol{\ell}$&#10;&#10;\end{document}"/>
  <p:tag name="IGUANATEXSIZE" val="22"/>
  <p:tag name="IGUANATEXCURSOR" val="99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5"/>
  <p:tag name="OUTPUTTYPE" val="PDF"/>
  <p:tag name="IGUANATEXVERSION" val="159"/>
  <p:tag name="LATEXADDIN" val="\documentclass{article}&#10;\usepackage{amsmath}&#10;\pagestyle{empty}&#10;\begin{document}&#10;&#10;$\boldsymbol{\ell}$&#10;&#10;\end{document}"/>
  <p:tag name="IGUANATEXSIZE" val="22"/>
  <p:tag name="IGUANATEXCURSOR" val="99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"/>
  <p:tag name="ORIGINALWIDTH" val="71"/>
  <p:tag name="OUTPUTTYPE" val="PDF"/>
  <p:tag name="IGUANATEXVERSION" val="159"/>
  <p:tag name="LATEXADDIN" val="\documentclass{article}&#10;\usepackage{amsmath}&#10;\pagestyle{empty}&#10;\begin{document}&#10;&#10;\begin{equation*}&#10;{\nabla_{\boldsymbol{\ell}} \cdot \boldsymbol{Y}^{\pm}} =-4\epsilon^{\pm}&#10;\end{equation*}&#10;&#10;&#10;\end{document}"/>
  <p:tag name="IGUANATEXSIZE" val="20"/>
  <p:tag name="IGUANATEXCURSOR" val="99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"/>
  <p:tag name="ORIGINALWIDTH" val="235"/>
  <p:tag name="OUTPUTTYPE" val="PDF"/>
  <p:tag name="IGUANATEXVERSION" val="159"/>
  <p:tag name="LATEXADDIN" val="\documentclass{article}&#10;\usepackage{amsmath}&#10;\pagestyle{empty}&#10;\begin{document}&#10;&#10;\begin{equation*}&#10;\underbrace{\frac{\partial}{\partial t} \langle |\delta \boldsymbol{z}^{\pm}|^2\rangle}_{T^{\pm}} + \underbrace{\nabla_{\boldsymbol{\ell}} \cdot \langle \delta \boldsymbol{z}^{\mp} |\delta \boldsymbol{z}^{\pm}|^2 \rangle}_{\nabla_{\boldsymbol{\ell}} \cdot \boldsymbol{Y}^{\pm}} \underbrace{-2\nu \nabla^2_{\boldsymbol{\ell}} \langle |\delta \boldsymbol{z}^{\pm}|^2 \rangle}_{-2\nu \nabla^2_{\boldsymbol{\ell}} G^{\pm}} =-4\epsilon^{\pm}&#10;\end{equation*}&#10;&#10;&#10;\end{document}"/>
  <p:tag name="IGUANATEXSIZE" val="20"/>
  <p:tag name="IGUANATEXCURSOR" val="516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"/>
  <p:tag name="ORIGINALWIDTH" val="144"/>
  <p:tag name="OUTPUTTYPE" val="PDF"/>
  <p:tag name="IGUANATEXVERSION" val="159"/>
  <p:tag name="LATEXADDIN" val="\documentclass{article}&#10;\usepackage{amsmath}&#10;\pagestyle{empty}&#10;\begin{document}&#10;&#10;\begin{eqnarray*}&#10;Y^\pm_\ell = \langle (\hat{\boldsymbol{\ell}}\cdot \delta \boldsymbol{z}^{\mp}) | \delta \boldsymbol{z}^{\pm} |^2 \rangle  = - \frac{4}{3} \epsilon^{\pm} {\ell}&#10;\end{eqnarray*}&#10;&#10;&#10;\end{document}"/>
  <p:tag name="IGUANATEXSIZE" val="20"/>
  <p:tag name="IGUANATEXCURSOR" val="260"/>
  <p:tag name="TRANSPARENCY" val="True"/>
  <p:tag name="FILENAME" val=""/>
  <p:tag name="LATEXENGINEID" val="0"/>
  <p:tag name="TEMPFOLDER" val="/Users/yanyang/Downloads/PPT-IguanaTex-temp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43266</TotalTime>
  <Words>984</Words>
  <Application>Microsoft Macintosh PowerPoint</Application>
  <PresentationFormat>Widescreen</PresentationFormat>
  <Paragraphs>243</Paragraphs>
  <Slides>24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Georgia</vt:lpstr>
      <vt:lpstr>Times New Roman</vt:lpstr>
      <vt:lpstr>Wingdings</vt:lpstr>
      <vt:lpstr>自定义设计方案</vt:lpstr>
      <vt:lpstr>Equation</vt:lpstr>
      <vt:lpstr>PowerPoint Presentation</vt:lpstr>
      <vt:lpstr>Turbulence: Chaotic Pattern </vt:lpstr>
      <vt:lpstr>PowerPoint Presentation</vt:lpstr>
      <vt:lpstr>Turbulence: Intermittency</vt:lpstr>
      <vt:lpstr>Plasma Turbulence: Solar Wind</vt:lpstr>
      <vt:lpstr>Solar Wind Heating</vt:lpstr>
      <vt:lpstr>Heating by Turbulent Cascade</vt:lpstr>
      <vt:lpstr>Energy Transfer Rate– 3rd Order Law</vt:lpstr>
      <vt:lpstr>Energy Transfer Rate– 3rd Order Law</vt:lpstr>
      <vt:lpstr>Energy Transfer Rate– Von Karman Howarth Equation</vt:lpstr>
      <vt:lpstr>Simplifications of VKH Equation– 3D form and 1D form</vt:lpstr>
      <vt:lpstr>1D Form of 3rd-order Law</vt:lpstr>
      <vt:lpstr>Angle Averaging Technique</vt:lpstr>
      <vt:lpstr>Angle Averaging Technique</vt:lpstr>
      <vt:lpstr>Scale-by-scale Dynamics: Scale Filter</vt:lpstr>
      <vt:lpstr>Filtered Energy Equations </vt:lpstr>
      <vt:lpstr>Energy Transfer Flux: Π</vt:lpstr>
      <vt:lpstr>3D Compressible MHD</vt:lpstr>
      <vt:lpstr>3D Compressible MHD</vt:lpstr>
      <vt:lpstr>Pressure Dilatation </vt:lpstr>
      <vt:lpstr>Energy Transfer Flux</vt:lpstr>
      <vt:lpstr>Compressibility Effect</vt:lpstr>
      <vt:lpstr>Compressibility Effect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Owner</dc:creator>
  <cp:lastModifiedBy>Yan Yang</cp:lastModifiedBy>
  <cp:revision>2025</cp:revision>
  <cp:lastPrinted>2019-01-26T17:45:25Z</cp:lastPrinted>
  <dcterms:created xsi:type="dcterms:W3CDTF">2015-09-17T05:30:48Z</dcterms:created>
  <dcterms:modified xsi:type="dcterms:W3CDTF">2022-06-28T19:16:36Z</dcterms:modified>
</cp:coreProperties>
</file>