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7" r:id="rId3"/>
    <p:sldId id="256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6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2759A-81DE-47C8-8DEC-527E8799D14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743B6-3A76-4620-BD8D-D8F274724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25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688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4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6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954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7230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3930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4245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3969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423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1382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392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20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5848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76890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251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8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06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6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9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5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5890-BD39-4EA9-B2EC-AEF53E63417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BC56D-4233-41EE-87ED-DC0DE98D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7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95959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794441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63000"/>
            <a:ext cx="11360800" cy="602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2667" b="1">
                <a:highlight>
                  <a:srgbClr val="F1F1F1"/>
                </a:highlight>
              </a:rPr>
              <a:t>Heliospheric Turbulence II: Multiscale Nature of Turbulence from Inertial Scales to Dissipation Range</a:t>
            </a:r>
            <a:endParaRPr sz="2667"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15600" y="1159233"/>
            <a:ext cx="11360800" cy="5338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Organizers: Riddhi Bandyopadhyay (Princeton University), William H. Matthaeus (University of Delaware), Alexandros Chasapis (LASP, University of </a:t>
            </a:r>
            <a:r>
              <a:rPr lang="en" sz="16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Colorado-Boulder</a:t>
            </a: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)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Scene-setter: Yan Yang</a:t>
            </a:r>
            <a:endParaRPr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0" indent="0" algn="l">
              <a:buClr>
                <a:schemeClr val="dk1"/>
              </a:buClr>
              <a:buSzPts val="1100"/>
            </a:pPr>
            <a:endParaRPr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609585" indent="-406390" algn="l">
              <a:buClr>
                <a:srgbClr val="444444"/>
              </a:buClr>
              <a:buSzPts val="1200"/>
              <a:buAutoNum type="arabicParenR"/>
            </a:pP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What controls the onset of turbulence in the solar corona and solar wind? This requires an understanding of fluctuations at energy containing scales and larger, including features such as 1/f noise.</a:t>
            </a:r>
            <a:endParaRPr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203195" indent="0" algn="l">
              <a:buClr>
                <a:srgbClr val="444444"/>
              </a:buClr>
              <a:buSzPts val="1200"/>
            </a:pPr>
            <a:endParaRPr lang="en"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507987" indent="-304792" algn="l">
              <a:buClr>
                <a:srgbClr val="444444"/>
              </a:buClr>
              <a:buSzPts val="1200"/>
              <a:buAutoNum type="arabicParenR" startAt="2"/>
            </a:pP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Do inertial range properties such as scale locality and involvement of reconnection vary with large scale          driving and plasma parameters?</a:t>
            </a:r>
            <a:endParaRPr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203195" indent="0" algn="l">
              <a:buClr>
                <a:srgbClr val="444444"/>
              </a:buClr>
              <a:buSzPts val="1200"/>
            </a:pPr>
            <a:endParaRPr lang="en"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507987" indent="-304792" algn="l">
              <a:buClr>
                <a:srgbClr val="444444"/>
              </a:buClr>
              <a:buSzPts val="1200"/>
              <a:buAutoNum type="arabicParenR" startAt="3"/>
            </a:pP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 How do these large scale properties/driving affect the termination of the inertial range and related</a:t>
            </a:r>
          </a:p>
          <a:p>
            <a:pPr marL="203195" indent="0" algn="l">
              <a:buClr>
                <a:srgbClr val="444444"/>
              </a:buClr>
              <a:buSzPts val="1200"/>
            </a:pPr>
            <a:r>
              <a:rPr lang="en" sz="1600" b="1" dirty="0">
                <a:solidFill>
                  <a:srgbClr val="444444"/>
                </a:solidFill>
                <a:highlight>
                  <a:srgbClr val="FFFFFF"/>
                </a:highlight>
              </a:rPr>
              <a:t>      dissipative processes?</a:t>
            </a:r>
            <a:endParaRPr sz="16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0" indent="0"/>
            <a:endParaRPr sz="1600" b="1" dirty="0">
              <a:solidFill>
                <a:srgbClr val="444444"/>
              </a:solidFill>
              <a:highlight>
                <a:srgbClr val="FFFFFF"/>
              </a:highligh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99123" y="5080884"/>
            <a:ext cx="7506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…Invited all to contribute slides and asked the audience to keep the discussion going on the selected topics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88951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5617" y="526908"/>
            <a:ext cx="11585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Scene setting: Multiscale Nature of Turbulence in Space Plasmas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0532" y="1486894"/>
            <a:ext cx="1016921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After a quick review of “turbulence” and cascade, these ideas were covered: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2EF982-A4DA-BB43-8D30-A2BEA490C844}"/>
              </a:ext>
            </a:extLst>
          </p:cNvPr>
          <p:cNvSpPr/>
          <p:nvPr/>
        </p:nvSpPr>
        <p:spPr>
          <a:xfrm>
            <a:off x="833067" y="2869065"/>
            <a:ext cx="103441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The utility of 3</a:t>
            </a:r>
            <a:r>
              <a:rPr lang="en-US" altLang="zh-CN" sz="2400" baseline="300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rd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order law can give more accurate estimation of transfer rate when the </a:t>
            </a:r>
            <a:r>
              <a:rPr lang="en-US" altLang="zh-CN" sz="2400" b="1" u="sng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directional average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is implemented.</a:t>
            </a:r>
          </a:p>
          <a:p>
            <a:pPr marL="342900" indent="-342900">
              <a:buFont typeface="Wingdings" panose="05000000000000000000" pitchFamily="2" charset="2"/>
              <a:buChar char="n"/>
              <a:defRPr/>
            </a:pPr>
            <a:endParaRPr lang="en-US" altLang="zh-CN" sz="2400" dirty="0">
              <a:solidFill>
                <a:prstClr val="black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n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To disentangle the intricate multiscale properties, the multichannel </a:t>
            </a:r>
            <a:r>
              <a:rPr lang="en-US" altLang="zh-CN" sz="2400" b="1" u="sng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transfer fluxes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by applying filtering techniques are helpful.</a:t>
            </a:r>
          </a:p>
          <a:p>
            <a:pPr marL="342900" indent="-342900">
              <a:buFont typeface="Wingdings" panose="05000000000000000000" pitchFamily="2" charset="2"/>
              <a:buChar char="n"/>
              <a:defRPr/>
            </a:pPr>
            <a:endParaRPr lang="en-US" altLang="zh-CN" sz="2400" dirty="0">
              <a:solidFill>
                <a:prstClr val="black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n"/>
              <a:defRPr/>
            </a:pPr>
            <a:r>
              <a:rPr lang="en-US" altLang="zh-CN" sz="2400" b="1" u="sng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Compressibility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has important effect on the energy transfer process.</a:t>
            </a:r>
          </a:p>
          <a:p>
            <a:pPr marL="342900" indent="-342900">
              <a:buFont typeface="Wingdings" panose="05000000000000000000" pitchFamily="2" charset="2"/>
              <a:buChar char="n"/>
              <a:defRPr/>
            </a:pPr>
            <a:endParaRPr lang="en-US" altLang="zh-CN" sz="2400" dirty="0">
              <a:solidFill>
                <a:prstClr val="black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n"/>
              <a:defRPr/>
            </a:pPr>
            <a:endParaRPr lang="en-US" altLang="zh-CN" sz="2400" dirty="0">
              <a:solidFill>
                <a:prstClr val="black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5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04002"/>
            <a:ext cx="10515600" cy="1325563"/>
          </a:xfrm>
        </p:spPr>
        <p:txBody>
          <a:bodyPr/>
          <a:lstStyle/>
          <a:p>
            <a:r>
              <a:rPr lang="en-US" dirty="0" smtClean="0"/>
              <a:t>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567" y="1380353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Alternative formulations of  3</a:t>
            </a:r>
            <a:r>
              <a:rPr lang="en-US" baseline="30000" dirty="0" smtClean="0"/>
              <a:t>rd</a:t>
            </a:r>
            <a:r>
              <a:rPr lang="en-US" dirty="0" smtClean="0"/>
              <a:t> order laws:  </a:t>
            </a:r>
          </a:p>
          <a:p>
            <a:pPr lvl="1"/>
            <a:r>
              <a:rPr lang="en-US" dirty="0" smtClean="0"/>
              <a:t>Increments:  Compressible, Hall, temperature anisotropies,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Coarse-graining  (some mathematical theorems due to </a:t>
            </a:r>
            <a:r>
              <a:rPr lang="en-US" dirty="0" err="1" smtClean="0"/>
              <a:t>Eyink</a:t>
            </a:r>
            <a:r>
              <a:rPr lang="en-US" dirty="0" smtClean="0"/>
              <a:t>+…)</a:t>
            </a:r>
          </a:p>
          <a:p>
            <a:r>
              <a:rPr lang="en-US" dirty="0" smtClean="0"/>
              <a:t>Role of highly compressed structures and shocks? Does this require reformulation, e.g., of MHD? What does spectrum of TDs mean?</a:t>
            </a:r>
            <a:endParaRPr lang="en-US" dirty="0"/>
          </a:p>
          <a:p>
            <a:r>
              <a:rPr lang="en-US" dirty="0" smtClean="0"/>
              <a:t>Studies of occurrence rates of discontinuities and current sheets throughout heliosphere</a:t>
            </a:r>
          </a:p>
          <a:p>
            <a:pPr lvl="1"/>
            <a:r>
              <a:rPr lang="en-US" dirty="0" smtClean="0"/>
              <a:t>Are discontinuities part of turbulence or coronal remnants?</a:t>
            </a:r>
          </a:p>
          <a:p>
            <a:r>
              <a:rPr lang="en-US" dirty="0" smtClean="0"/>
              <a:t>Does reconnection modify the I.R. spectrum? (BIG simulation required.)</a:t>
            </a:r>
          </a:p>
          <a:p>
            <a:r>
              <a:rPr lang="en-US" dirty="0" smtClean="0"/>
              <a:t>Nice summary of </a:t>
            </a:r>
            <a:r>
              <a:rPr lang="en-US" dirty="0" err="1" smtClean="0"/>
              <a:t>Helioswarm</a:t>
            </a:r>
            <a:r>
              <a:rPr lang="en-US" dirty="0" smtClean="0"/>
              <a:t> strategies and how this will help with cascade rate determinations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02873" y="5731691"/>
            <a:ext cx="4377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A very SHINE-like</a:t>
            </a:r>
            <a:r>
              <a:rPr lang="en-US" dirty="0" smtClean="0"/>
              <a:t> </a:t>
            </a:r>
            <a:r>
              <a:rPr lang="en-US" sz="2800" dirty="0" smtClean="0"/>
              <a:t>session</a:t>
            </a:r>
            <a:r>
              <a:rPr lang="en-US" dirty="0" smtClean="0"/>
              <a:t> 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107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317</Words>
  <Application>Microsoft Office PowerPoint</Application>
  <PresentationFormat>Widescreen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黑体</vt:lpstr>
      <vt:lpstr>Wingdings</vt:lpstr>
      <vt:lpstr>Office Theme</vt:lpstr>
      <vt:lpstr>Simple Light</vt:lpstr>
      <vt:lpstr>Heliospheric Turbulence II: Multiscale Nature of Turbulence from Inertial Scales to Dissipation Range</vt:lpstr>
      <vt:lpstr>PowerPoint Presentation</vt:lpstr>
      <vt:lpstr>Discussions</vt:lpstr>
    </vt:vector>
  </TitlesOfParts>
  <Company>DPA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Heliospheric Turbulence II: Multiscale Nature of Turbulence from Inertial Scales to Dissipation Range</dc:title>
  <dc:creator>William Matthaeus</dc:creator>
  <cp:lastModifiedBy>William Matthaeus</cp:lastModifiedBy>
  <cp:revision>4</cp:revision>
  <dcterms:created xsi:type="dcterms:W3CDTF">2022-06-29T05:23:50Z</dcterms:created>
  <dcterms:modified xsi:type="dcterms:W3CDTF">2022-06-29T09:16:39Z</dcterms:modified>
</cp:coreProperties>
</file>