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8bfc194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8bfc194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a8bfc194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a8bfc194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8bfc1943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a8bfc1943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a8bfc194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a8bfc194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9703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Session #18: </a:t>
            </a:r>
            <a:r>
              <a:rPr lang="en" sz="4200"/>
              <a:t>The kinetic physics of collisionless shock waves in the heliosphere</a:t>
            </a:r>
            <a:endParaRPr sz="4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science questions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2505"/>
            <a:ext cx="9144001" cy="25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238150" y="1762900"/>
            <a:ext cx="679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Organizers: Jason Tenbarge (Princeton U), Colby Haggerty (Univ. of Hawaii), Alexandros Chasapis (LASP - CU Boulder)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325" y="879950"/>
            <a:ext cx="5813675" cy="39959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0"/>
            <a:ext cx="8520600" cy="62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Session #18: Collisionless shocks</a:t>
            </a:r>
            <a:endParaRPr sz="2400"/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576150"/>
            <a:ext cx="603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Theory</a:t>
            </a:r>
            <a:endParaRPr sz="2400"/>
          </a:p>
        </p:txBody>
      </p:sp>
      <p:sp>
        <p:nvSpPr>
          <p:cNvPr id="65" name="Google Shape;65;p14"/>
          <p:cNvSpPr txBox="1"/>
          <p:nvPr/>
        </p:nvSpPr>
        <p:spPr>
          <a:xfrm>
            <a:off x="395475" y="1088022"/>
            <a:ext cx="603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Jimmy Juno, PPPL</a:t>
            </a:r>
            <a:endParaRPr sz="1600"/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22016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Claim</a:t>
            </a:r>
            <a:r>
              <a:rPr lang="en"/>
              <a:t>: </a:t>
            </a:r>
            <a:r>
              <a:rPr b="1" lang="en"/>
              <a:t>The answer to dissipation is found in phase space</a:t>
            </a:r>
            <a:endParaRPr b="1"/>
          </a:p>
        </p:txBody>
      </p:sp>
      <p:sp>
        <p:nvSpPr>
          <p:cNvPr id="67" name="Google Shape;67;p14"/>
          <p:cNvSpPr txBox="1"/>
          <p:nvPr/>
        </p:nvSpPr>
        <p:spPr>
          <a:xfrm>
            <a:off x="311700" y="2751119"/>
            <a:ext cx="310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space evolution is complicated to describe numerically, continuous effort through the years 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217400" y="4131900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2020: </a:t>
            </a:r>
            <a:r>
              <a:rPr b="1" lang="en" sz="1500"/>
              <a:t>Direct numerical discretization of Vlasov-Maxwell equations</a:t>
            </a:r>
            <a:endParaRPr b="1" sz="1500"/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15860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Examine</a:t>
            </a:r>
            <a:r>
              <a:rPr lang="en">
                <a:solidFill>
                  <a:schemeClr val="dk1"/>
                </a:solidFill>
              </a:rPr>
              <a:t> energy transfer with numerical simulations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50322" l="0" r="0" t="0"/>
          <a:stretch/>
        </p:blipFill>
        <p:spPr>
          <a:xfrm>
            <a:off x="4385425" y="3237738"/>
            <a:ext cx="4041026" cy="17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11700" y="1768350"/>
            <a:ext cx="394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Claim</a:t>
            </a:r>
            <a:r>
              <a:rPr lang="en"/>
              <a:t>: </a:t>
            </a:r>
            <a:r>
              <a:rPr lang="en"/>
              <a:t>Accurate </a:t>
            </a:r>
            <a:r>
              <a:rPr b="1" lang="en"/>
              <a:t>measurement of large-amplitude, electromagnetic waves</a:t>
            </a:r>
            <a:r>
              <a:rPr lang="en"/>
              <a:t> is </a:t>
            </a:r>
            <a:r>
              <a:rPr lang="en">
                <a:solidFill>
                  <a:schemeClr val="dk1"/>
                </a:solidFill>
              </a:rPr>
              <a:t>key to understanding dissipation in shocks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11700" y="3237750"/>
            <a:ext cx="386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Plasma </a:t>
            </a:r>
            <a:r>
              <a:rPr b="1" lang="en"/>
              <a:t>measurements</a:t>
            </a:r>
            <a:r>
              <a:rPr b="1" lang="en"/>
              <a:t> optimized for bow-shock populations</a:t>
            </a:r>
            <a:r>
              <a:rPr lang="en"/>
              <a:t> are necessary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32338"/>
            <a:ext cx="4461514" cy="13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908800" y="4120213"/>
            <a:ext cx="288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MMS fairly limited in capability beyond magnetosheath </a:t>
            </a:r>
            <a:endParaRPr/>
          </a:p>
        </p:txBody>
      </p:sp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0" y="0"/>
            <a:ext cx="8520600" cy="62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Session #18: Collisionless shocks</a:t>
            </a:r>
            <a:endParaRPr sz="2400"/>
          </a:p>
        </p:txBody>
      </p:sp>
      <p:sp>
        <p:nvSpPr>
          <p:cNvPr id="80" name="Google Shape;80;p15"/>
          <p:cNvSpPr txBox="1"/>
          <p:nvPr/>
        </p:nvSpPr>
        <p:spPr>
          <a:xfrm>
            <a:off x="311700" y="576150"/>
            <a:ext cx="603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Observations</a:t>
            </a:r>
            <a:endParaRPr sz="2400"/>
          </a:p>
        </p:txBody>
      </p:sp>
      <p:sp>
        <p:nvSpPr>
          <p:cNvPr id="81" name="Google Shape;81;p15"/>
          <p:cNvSpPr txBox="1"/>
          <p:nvPr/>
        </p:nvSpPr>
        <p:spPr>
          <a:xfrm>
            <a:off x="395475" y="1088022"/>
            <a:ext cx="603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Katy Goodrich, West Virginia University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7475" y="251425"/>
            <a:ext cx="2554102" cy="17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650" y="2059113"/>
            <a:ext cx="3159299" cy="3020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995175" y="3257900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0" l="0" r="50908" t="0"/>
          <a:stretch/>
        </p:blipFill>
        <p:spPr>
          <a:xfrm>
            <a:off x="498100" y="1484325"/>
            <a:ext cx="3933076" cy="35954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432463" y="1075000"/>
            <a:ext cx="366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MAKOS: a space mission dedicated to shock physics</a:t>
            </a:r>
            <a:endParaRPr b="1" sz="1800"/>
          </a:p>
        </p:txBody>
      </p:sp>
      <p:sp>
        <p:nvSpPr>
          <p:cNvPr id="91" name="Google Shape;91;p16"/>
          <p:cNvSpPr txBox="1"/>
          <p:nvPr>
            <p:ph type="ctrTitle"/>
          </p:nvPr>
        </p:nvSpPr>
        <p:spPr>
          <a:xfrm>
            <a:off x="311700" y="0"/>
            <a:ext cx="8520600" cy="62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Session #18: Collisionless shocks</a:t>
            </a:r>
            <a:endParaRPr sz="2400"/>
          </a:p>
        </p:txBody>
      </p:sp>
      <p:sp>
        <p:nvSpPr>
          <p:cNvPr id="92" name="Google Shape;92;p16"/>
          <p:cNvSpPr txBox="1"/>
          <p:nvPr/>
        </p:nvSpPr>
        <p:spPr>
          <a:xfrm>
            <a:off x="311700" y="576150"/>
            <a:ext cx="603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Observations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>
            <a:off x="311700" y="0"/>
            <a:ext cx="8520600" cy="62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Session #18: </a:t>
            </a:r>
            <a:r>
              <a:rPr lang="en" sz="2400"/>
              <a:t>Collisionless</a:t>
            </a:r>
            <a:r>
              <a:rPr lang="en" sz="2400"/>
              <a:t> shocks</a:t>
            </a:r>
            <a:endParaRPr sz="2400"/>
          </a:p>
        </p:txBody>
      </p:sp>
      <p:sp>
        <p:nvSpPr>
          <p:cNvPr id="98" name="Google Shape;98;p17"/>
          <p:cNvSpPr txBox="1"/>
          <p:nvPr/>
        </p:nvSpPr>
        <p:spPr>
          <a:xfrm>
            <a:off x="311700" y="576150"/>
            <a:ext cx="603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Discussion</a:t>
            </a:r>
            <a:endParaRPr sz="240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39850"/>
            <a:ext cx="2401799" cy="22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073" y="3754950"/>
            <a:ext cx="3155931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210600" y="4232125"/>
            <a:ext cx="250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Simulations of field particle </a:t>
            </a:r>
            <a:br>
              <a:rPr lang="en"/>
            </a:br>
            <a:r>
              <a:rPr lang="en"/>
              <a:t>correlations of shock ripple</a:t>
            </a:r>
            <a:br>
              <a:rPr lang="en"/>
            </a:br>
            <a:r>
              <a:rPr lang="en"/>
              <a:t>in hybrid simulations 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2784075" y="2933050"/>
            <a:ext cx="39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Novel kinetic entropy diagnostic and </a:t>
            </a:r>
            <a:r>
              <a:rPr lang="en"/>
              <a:t>measurement</a:t>
            </a:r>
            <a:r>
              <a:rPr lang="en"/>
              <a:t> proposed from Cassak and Barbhuiya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573" y="2678700"/>
            <a:ext cx="2833453" cy="21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382275" y="1130250"/>
            <a:ext cx="4310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Different novel </a:t>
            </a:r>
            <a:r>
              <a:rPr b="1" lang="en"/>
              <a:t>dissipation</a:t>
            </a:r>
            <a:r>
              <a:rPr b="1" lang="en"/>
              <a:t> </a:t>
            </a:r>
            <a:r>
              <a:rPr b="1" lang="en"/>
              <a:t>measurements</a:t>
            </a:r>
            <a:r>
              <a:rPr b="1" lang="en"/>
              <a:t> were discussed to identify phase space energization, including field particle c</a:t>
            </a:r>
            <a:r>
              <a:rPr b="1" lang="en"/>
              <a:t>orrelations</a:t>
            </a:r>
            <a:r>
              <a:rPr b="1" lang="en"/>
              <a:t>, and kinetic entropy (HORNET)</a:t>
            </a:r>
            <a:endParaRPr b="1"/>
          </a:p>
        </p:txBody>
      </p:sp>
      <p:sp>
        <p:nvSpPr>
          <p:cNvPr id="105" name="Google Shape;105;p17"/>
          <p:cNvSpPr txBox="1"/>
          <p:nvPr/>
        </p:nvSpPr>
        <p:spPr>
          <a:xfrm>
            <a:off x="5015100" y="1130250"/>
            <a:ext cx="4128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Links with laboratory plasma experiments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Importance of accurate description of VDF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Extend observations to other heliospheric </a:t>
            </a:r>
            <a:r>
              <a:rPr lang="en"/>
              <a:t>environments</a:t>
            </a:r>
            <a:r>
              <a:rPr lang="en"/>
              <a:t> such as the near-sun HCS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