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582" r:id="rId3"/>
    <p:sldId id="583" r:id="rId4"/>
    <p:sldId id="391" r:id="rId5"/>
    <p:sldId id="492" r:id="rId6"/>
    <p:sldId id="571" r:id="rId7"/>
    <p:sldId id="541" r:id="rId8"/>
    <p:sldId id="491" r:id="rId9"/>
    <p:sldId id="558" r:id="rId10"/>
    <p:sldId id="540" r:id="rId11"/>
    <p:sldId id="474" r:id="rId12"/>
    <p:sldId id="494" r:id="rId13"/>
    <p:sldId id="264" r:id="rId14"/>
    <p:sldId id="579" r:id="rId15"/>
    <p:sldId id="578" r:id="rId16"/>
    <p:sldId id="258" r:id="rId17"/>
    <p:sldId id="580" r:id="rId18"/>
    <p:sldId id="581" r:id="rId19"/>
    <p:sldId id="390" r:id="rId20"/>
    <p:sldId id="268" r:id="rId21"/>
    <p:sldId id="576" r:id="rId22"/>
    <p:sldId id="574" r:id="rId23"/>
    <p:sldId id="5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43"/>
    <p:restoredTop sz="94663"/>
  </p:normalViewPr>
  <p:slideViewPr>
    <p:cSldViewPr snapToGrid="0" snapToObjects="1">
      <p:cViewPr varScale="1">
        <p:scale>
          <a:sx n="118" d="100"/>
          <a:sy n="118" d="100"/>
        </p:scale>
        <p:origin x="24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0937A-0AEF-C547-8C0C-CF87C0DE1E93}" type="datetimeFigureOut">
              <a:rPr lang="en-US" smtClean="0"/>
              <a:t>6/28/22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44F07-4386-3D4A-8CC2-8BFBED4A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67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577A-A052-3D48-9369-43E78AFF27F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28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assumptions inside shock black box.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577A-A052-3D48-9369-43E78AFF27F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42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assumptions inside shock black box.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577A-A052-3D48-9369-43E78AFF27F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26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577A-A052-3D48-9369-43E78AFF27F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5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577A-A052-3D48-9369-43E78AFF27F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27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BC4D-BAAC-6F4B-9627-3FE7D967463F}" type="datetime1">
              <a:rPr lang="en-US" smtClean="0"/>
              <a:t>6/28/22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0305-3B65-A647-A0AB-DE0D65C3D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46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272652"/>
            <a:ext cx="10515600" cy="49043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71806-AE0F-F14D-B6E0-E952A4C77DC3}" type="datetime1">
              <a:rPr lang="en-US" smtClean="0"/>
              <a:t>6/28/22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0305-3B65-A647-A0AB-DE0D65C3D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958F78-8619-F04D-8901-50A6D9BD1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31"/>
            <a:ext cx="10515600" cy="1023933"/>
          </a:xfrm>
        </p:spPr>
        <p:txBody>
          <a:bodyPr/>
          <a:lstStyle>
            <a:lvl1pPr algn="ctr"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B79B9E-3E44-B446-BB61-62B64665FE49}"/>
              </a:ext>
            </a:extLst>
          </p:cNvPr>
          <p:cNvCxnSpPr/>
          <p:nvPr/>
        </p:nvCxnSpPr>
        <p:spPr>
          <a:xfrm>
            <a:off x="838200" y="1203007"/>
            <a:ext cx="10515600" cy="0"/>
          </a:xfrm>
          <a:prstGeom prst="line">
            <a:avLst/>
          </a:prstGeom>
          <a:ln w="38100">
            <a:solidFill>
              <a:srgbClr val="013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888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45005" y="365126"/>
            <a:ext cx="180879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8497459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AD9B-567A-6341-9E83-8E7A68D93F65}" type="datetime1">
              <a:rPr lang="en-US" smtClean="0"/>
              <a:t>6/28/22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0305-3B65-A647-A0AB-DE0D65C3DE9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A4F696-912E-AD4A-877B-DEBEA40539C8}"/>
              </a:ext>
            </a:extLst>
          </p:cNvPr>
          <p:cNvCxnSpPr>
            <a:cxnSpLocks/>
          </p:cNvCxnSpPr>
          <p:nvPr/>
        </p:nvCxnSpPr>
        <p:spPr>
          <a:xfrm>
            <a:off x="9440333" y="365126"/>
            <a:ext cx="0" cy="5811839"/>
          </a:xfrm>
          <a:prstGeom prst="line">
            <a:avLst/>
          </a:prstGeom>
          <a:ln w="38100">
            <a:solidFill>
              <a:srgbClr val="013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541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376896"/>
            <a:ext cx="10287000" cy="4833403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2A01E37-1484-DD41-9777-293F6A42C168}" type="datetime1">
              <a:rPr lang="en-US" smtClean="0"/>
              <a:t>6/28/22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037846" y="6500822"/>
            <a:ext cx="4116308" cy="356616"/>
          </a:xfrm>
          <a:noFill/>
        </p:spPr>
        <p:txBody>
          <a:bodyPr tIns="45720" bIns="45720" anchor="ctr" anchorCtr="0">
            <a:noAutofit/>
          </a:bodyPr>
          <a:lstStyle>
            <a:lvl1pPr marL="0" indent="0" algn="ctr">
              <a:buNone/>
              <a:defRPr sz="1400" b="1" spc="50" baseline="0">
                <a:solidFill>
                  <a:srgbClr val="B80014"/>
                </a:solidFill>
              </a:defRPr>
            </a:lvl1pPr>
          </a:lstStyle>
          <a:p>
            <a:pPr lvl="0"/>
            <a:r>
              <a:rPr lang="en-US" dirty="0"/>
              <a:t>JHU/APL PROPRIETARY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-8228"/>
            <a:ext cx="12192000" cy="264260"/>
          </a:xfrm>
          <a:solidFill>
            <a:srgbClr val="B80014"/>
          </a:solidFill>
        </p:spPr>
        <p:txBody>
          <a:bodyPr tIns="73152" bIns="45720" anchor="ctr" anchorCtr="0">
            <a:noAutofit/>
          </a:bodyPr>
          <a:lstStyle>
            <a:lvl1pPr marL="0" indent="0" algn="ctr">
              <a:buNone/>
              <a:defRPr sz="1400" b="1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JHU/APL PROPRIETARY</a:t>
            </a:r>
          </a:p>
        </p:txBody>
      </p:sp>
    </p:spTree>
    <p:extLst>
      <p:ext uri="{BB962C8B-B14F-4D97-AF65-F5344CB8AC3E}">
        <p14:creationId xmlns:p14="http://schemas.microsoft.com/office/powerpoint/2010/main" val="80584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376896"/>
            <a:ext cx="10287000" cy="4833403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B83AEFD-2EE6-6D4F-B39B-9D36AED34280}" type="datetime1">
              <a:rPr lang="en-US" smtClean="0"/>
              <a:t>6/28/22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037846" y="6500822"/>
            <a:ext cx="4116308" cy="356616"/>
          </a:xfrm>
          <a:noFill/>
        </p:spPr>
        <p:txBody>
          <a:bodyPr tIns="45720" bIns="45720" anchor="ctr" anchorCtr="0">
            <a:noAutofit/>
          </a:bodyPr>
          <a:lstStyle>
            <a:lvl1pPr marL="0" indent="0" algn="ctr">
              <a:buNone/>
              <a:defRPr sz="1400" b="1" spc="50" baseline="0">
                <a:solidFill>
                  <a:srgbClr val="B80014"/>
                </a:solidFill>
              </a:defRPr>
            </a:lvl1pPr>
          </a:lstStyle>
          <a:p>
            <a:pPr lvl="0"/>
            <a:r>
              <a:rPr lang="en-US" dirty="0"/>
              <a:t>JHU/APL PROPRIETARY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-8228"/>
            <a:ext cx="12192000" cy="264260"/>
          </a:xfrm>
          <a:solidFill>
            <a:srgbClr val="B80014"/>
          </a:solidFill>
        </p:spPr>
        <p:txBody>
          <a:bodyPr tIns="73152" bIns="45720" anchor="ctr" anchorCtr="0">
            <a:noAutofit/>
          </a:bodyPr>
          <a:lstStyle>
            <a:lvl1pPr marL="0" indent="0" algn="ctr">
              <a:buNone/>
              <a:defRPr sz="1400" b="1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JHU/APL PROPRIETARY</a:t>
            </a:r>
          </a:p>
        </p:txBody>
      </p:sp>
    </p:spTree>
    <p:extLst>
      <p:ext uri="{BB962C8B-B14F-4D97-AF65-F5344CB8AC3E}">
        <p14:creationId xmlns:p14="http://schemas.microsoft.com/office/powerpoint/2010/main" val="1721930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1100"/>
            <a:ext cx="4953000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181100"/>
            <a:ext cx="4952998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DC0E471-C8C5-224E-8A0C-69E4E9461D9E}" type="datetime1">
              <a:rPr lang="en-US" smtClean="0"/>
              <a:t>6/28/22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05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431"/>
            <a:ext cx="10515600" cy="1023933"/>
          </a:xfrm>
        </p:spPr>
        <p:txBody>
          <a:bodyPr/>
          <a:lstStyle>
            <a:lvl1pPr algn="ctr"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2652"/>
            <a:ext cx="10515600" cy="490431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A561-6ED6-8647-AE8F-9C5CDC691485}" type="datetime1">
              <a:rPr lang="en-US" smtClean="0"/>
              <a:t>6/28/22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0305-3B65-A647-A0AB-DE0D65C3DE9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87BE6D-CA40-1542-8766-96DCF87D2E4F}"/>
              </a:ext>
            </a:extLst>
          </p:cNvPr>
          <p:cNvCxnSpPr/>
          <p:nvPr/>
        </p:nvCxnSpPr>
        <p:spPr>
          <a:xfrm>
            <a:off x="838200" y="1203007"/>
            <a:ext cx="10515600" cy="0"/>
          </a:xfrm>
          <a:prstGeom prst="line">
            <a:avLst/>
          </a:prstGeom>
          <a:ln w="38100">
            <a:solidFill>
              <a:srgbClr val="013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87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D96D-B5A0-A444-9BE1-1CA759C01782}" type="datetime1">
              <a:rPr lang="en-US" smtClean="0"/>
              <a:t>6/28/22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0305-3B65-A647-A0AB-DE0D65C3D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72652"/>
            <a:ext cx="5181600" cy="4904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72652"/>
            <a:ext cx="5181600" cy="4904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03BD5-D2B1-3B4F-92B6-F4A0EB6B2318}" type="datetime1">
              <a:rPr lang="en-US" smtClean="0"/>
              <a:t>6/28/22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0305-3B65-A647-A0AB-DE0D65C3DE9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B59C71-01DC-7143-97EC-810CCEF8D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31"/>
            <a:ext cx="10515600" cy="1023933"/>
          </a:xfrm>
        </p:spPr>
        <p:txBody>
          <a:bodyPr/>
          <a:lstStyle>
            <a:lvl1pPr algn="ctr"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CA731B-5EB4-9D42-86AB-D8B56EAE0431}"/>
              </a:ext>
            </a:extLst>
          </p:cNvPr>
          <p:cNvCxnSpPr/>
          <p:nvPr/>
        </p:nvCxnSpPr>
        <p:spPr>
          <a:xfrm>
            <a:off x="838200" y="1203007"/>
            <a:ext cx="10515600" cy="0"/>
          </a:xfrm>
          <a:prstGeom prst="line">
            <a:avLst/>
          </a:prstGeom>
          <a:ln w="38100">
            <a:solidFill>
              <a:srgbClr val="013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39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612" y="129587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212649"/>
            <a:ext cx="5157787" cy="39770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129587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7046" y="2212649"/>
            <a:ext cx="5183188" cy="39770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A258-25ED-A242-81A0-27540D6646DE}" type="datetime1">
              <a:rPr lang="en-US" smtClean="0"/>
              <a:t>6/28/22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0305-3B65-A647-A0AB-DE0D65C3DE9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4E4F0A-9523-5B46-BA8E-E4F599DAB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31"/>
            <a:ext cx="10515600" cy="1023933"/>
          </a:xfrm>
        </p:spPr>
        <p:txBody>
          <a:bodyPr/>
          <a:lstStyle>
            <a:lvl1pPr algn="ctr"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D63AA1-92F0-EA4C-8B95-FF9CE88953E3}"/>
              </a:ext>
            </a:extLst>
          </p:cNvPr>
          <p:cNvCxnSpPr/>
          <p:nvPr/>
        </p:nvCxnSpPr>
        <p:spPr>
          <a:xfrm>
            <a:off x="838200" y="1203007"/>
            <a:ext cx="10515600" cy="0"/>
          </a:xfrm>
          <a:prstGeom prst="line">
            <a:avLst/>
          </a:prstGeom>
          <a:ln w="38100">
            <a:solidFill>
              <a:srgbClr val="013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850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8D9C-CA64-6944-BBF4-FD977B09C98E}" type="datetime1">
              <a:rPr lang="en-US" smtClean="0"/>
              <a:t>6/28/22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0305-3B65-A647-A0AB-DE0D65C3D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CB872A-D441-BD45-AAEC-18DA0717E87E}"/>
              </a:ext>
            </a:extLst>
          </p:cNvPr>
          <p:cNvSpPr txBox="1">
            <a:spLocks/>
          </p:cNvSpPr>
          <p:nvPr/>
        </p:nvSpPr>
        <p:spPr>
          <a:xfrm>
            <a:off x="838200" y="109431"/>
            <a:ext cx="10515600" cy="102393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4400"/>
              <a:t>Click to edit Master title style</a:t>
            </a:r>
            <a:endParaRPr lang="en-US" sz="4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30D276-7048-AB4A-8B30-E3A05229683E}"/>
              </a:ext>
            </a:extLst>
          </p:cNvPr>
          <p:cNvCxnSpPr/>
          <p:nvPr/>
        </p:nvCxnSpPr>
        <p:spPr>
          <a:xfrm>
            <a:off x="838200" y="1203007"/>
            <a:ext cx="10515600" cy="0"/>
          </a:xfrm>
          <a:prstGeom prst="line">
            <a:avLst/>
          </a:prstGeom>
          <a:ln w="38100">
            <a:solidFill>
              <a:srgbClr val="013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028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C0D9-4A87-2344-84C7-5B18D34FBD3D}" type="datetime1">
              <a:rPr lang="en-US" smtClean="0"/>
              <a:t>6/28/22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0305-3B65-A647-A0AB-DE0D65C3D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52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28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37669"/>
            <a:ext cx="3932237" cy="4231320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6943-AEC5-ED4A-8AFA-77B9AAAE88BC}" type="datetime1">
              <a:rPr lang="en-US" smtClean="0"/>
              <a:t>6/28/22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0305-3B65-A647-A0AB-DE0D65C3DE9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F99847-20B8-8043-B79F-92AE2B689CA1}"/>
              </a:ext>
            </a:extLst>
          </p:cNvPr>
          <p:cNvCxnSpPr>
            <a:cxnSpLocks/>
          </p:cNvCxnSpPr>
          <p:nvPr/>
        </p:nvCxnSpPr>
        <p:spPr>
          <a:xfrm flipV="1">
            <a:off x="836612" y="1570038"/>
            <a:ext cx="3935413" cy="11271"/>
          </a:xfrm>
          <a:prstGeom prst="line">
            <a:avLst/>
          </a:prstGeom>
          <a:ln w="38100">
            <a:solidFill>
              <a:srgbClr val="013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73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54BE-DE36-CC4C-AEBB-57FA26E351F5}" type="datetime1">
              <a:rPr lang="en-US" smtClean="0"/>
              <a:t>6/28/22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0305-3B65-A647-A0AB-DE0D65C3D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74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F9B8F-0615-C14B-9AF9-F0D4C0047C1C}" type="datetime1">
              <a:rPr lang="en-US" smtClean="0"/>
              <a:t>6/28/22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B0305-3B65-A647-A0AB-DE0D65C3D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4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-braunschweig.de/en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strophysical shocks MMS">
            <a:extLst>
              <a:ext uri="{FF2B5EF4-FFF2-40B4-BE49-F238E27FC236}">
                <a16:creationId xmlns:a16="http://schemas.microsoft.com/office/drawing/2014/main" id="{A29A9F21-1986-3A4B-B6BD-D601F3E96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4" b="14625"/>
          <a:stretch/>
        </p:blipFill>
        <p:spPr bwMode="auto">
          <a:xfrm>
            <a:off x="1" y="-34855"/>
            <a:ext cx="12191999" cy="69400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9B8A12-DD7D-764B-84DC-FCECDD223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08961"/>
            <a:ext cx="12192000" cy="148955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Enhance!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Challenges in Observing Microphysics in Collisionless Shocks</a:t>
            </a:r>
          </a:p>
        </p:txBody>
      </p:sp>
      <p:pic>
        <p:nvPicPr>
          <p:cNvPr id="3078" name="Picture 6" descr="Image result for LASP logo">
            <a:extLst>
              <a:ext uri="{FF2B5EF4-FFF2-40B4-BE49-F238E27FC236}">
                <a16:creationId xmlns:a16="http://schemas.microsoft.com/office/drawing/2014/main" id="{6F30D762-B834-C843-9AB3-FF09536B5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1439"/>
            <a:ext cx="2770263" cy="6028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80" name="Picture 8" descr="Image result for goddard space flight center logo">
            <a:extLst>
              <a:ext uri="{FF2B5EF4-FFF2-40B4-BE49-F238E27FC236}">
                <a16:creationId xmlns:a16="http://schemas.microsoft.com/office/drawing/2014/main" id="{558EDD2A-A0E7-DE48-B54C-97F98A0FB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3" b="24779"/>
          <a:stretch/>
        </p:blipFill>
        <p:spPr bwMode="auto">
          <a:xfrm>
            <a:off x="25899" y="5357975"/>
            <a:ext cx="1853232" cy="59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West Virginia University Graduate Program Reviews">
            <a:extLst>
              <a:ext uri="{FF2B5EF4-FFF2-40B4-BE49-F238E27FC236}">
                <a16:creationId xmlns:a16="http://schemas.microsoft.com/office/drawing/2014/main" id="{B9C96A5D-51E2-D340-B5D6-E22C5578C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6"/>
          <a:stretch/>
        </p:blipFill>
        <p:spPr bwMode="auto">
          <a:xfrm>
            <a:off x="25899" y="2934865"/>
            <a:ext cx="2101684" cy="60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IRCUIT">
            <a:extLst>
              <a:ext uri="{FF2B5EF4-FFF2-40B4-BE49-F238E27FC236}">
                <a16:creationId xmlns:a16="http://schemas.microsoft.com/office/drawing/2014/main" id="{751BD9AF-9C25-BDDE-4654-F27384791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9" y="3733796"/>
            <a:ext cx="2461233" cy="61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8C69B55-3ED9-69E8-BA32-4DC18C3C9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6" y="6102509"/>
            <a:ext cx="1497039" cy="66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87779-97BB-B335-A55C-E6E439504A64}"/>
              </a:ext>
            </a:extLst>
          </p:cNvPr>
          <p:cNvSpPr txBox="1"/>
          <p:nvPr/>
        </p:nvSpPr>
        <p:spPr>
          <a:xfrm>
            <a:off x="3716594" y="5850864"/>
            <a:ext cx="7574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 pitchFamily="2" charset="0"/>
              </a:rPr>
              <a:t>…And How We Shall Rise to Meet Them</a:t>
            </a:r>
          </a:p>
        </p:txBody>
      </p:sp>
    </p:spTree>
    <p:extLst>
      <p:ext uri="{BB962C8B-B14F-4D97-AF65-F5344CB8AC3E}">
        <p14:creationId xmlns:p14="http://schemas.microsoft.com/office/powerpoint/2010/main" val="1715238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664"/>
            <a:ext cx="12294669" cy="6990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BA7D1D-220F-E64D-AA57-DDF0631CE6CD}"/>
              </a:ext>
            </a:extLst>
          </p:cNvPr>
          <p:cNvSpPr txBox="1"/>
          <p:nvPr/>
        </p:nvSpPr>
        <p:spPr>
          <a:xfrm>
            <a:off x="6314173" y="1058389"/>
            <a:ext cx="5039628" cy="534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FFFFFF"/>
                </a:solidFill>
                <a:latin typeface="Helvetica" pitchFamily="2" charset="0"/>
              </a:rPr>
              <a:t>Objective: observe reconnection 			 in  magnetosphere</a:t>
            </a:r>
          </a:p>
          <a:p>
            <a:r>
              <a:rPr lang="en-US" sz="2133" dirty="0">
                <a:solidFill>
                  <a:srgbClr val="FFFFFF"/>
                </a:solidFill>
                <a:latin typeface="Helvetica" pitchFamily="2" charset="0"/>
              </a:rPr>
              <a:t>	</a:t>
            </a:r>
          </a:p>
          <a:p>
            <a:endParaRPr lang="en-US" sz="2133" dirty="0">
              <a:solidFill>
                <a:srgbClr val="FFFFFF"/>
              </a:solidFill>
              <a:latin typeface="Helvetica" pitchFamily="2" charset="0"/>
            </a:endParaRPr>
          </a:p>
          <a:p>
            <a:r>
              <a:rPr lang="en-US" sz="2133" dirty="0">
                <a:solidFill>
                  <a:srgbClr val="FFFFFF"/>
                </a:solidFill>
                <a:latin typeface="Helvetica" pitchFamily="2" charset="0"/>
              </a:rPr>
              <a:t> </a:t>
            </a:r>
          </a:p>
          <a:p>
            <a:endParaRPr lang="en-US" sz="2133" dirty="0">
              <a:solidFill>
                <a:srgbClr val="FFFFFF"/>
              </a:solidFill>
              <a:latin typeface="Helvetica" pitchFamily="2" charset="0"/>
            </a:endParaRPr>
          </a:p>
          <a:p>
            <a:r>
              <a:rPr lang="en-US" sz="2133" dirty="0">
                <a:solidFill>
                  <a:srgbClr val="FFFFFF"/>
                </a:solidFill>
                <a:latin typeface="Helvetica" pitchFamily="2" charset="0"/>
              </a:rPr>
              <a:t>3D Electric Field and Magnetic Field instruments</a:t>
            </a:r>
          </a:p>
          <a:p>
            <a:endParaRPr lang="en-US" sz="2133" dirty="0">
              <a:solidFill>
                <a:srgbClr val="FFFFFF"/>
              </a:solidFill>
              <a:latin typeface="Helvetica" pitchFamily="2" charset="0"/>
            </a:endParaRPr>
          </a:p>
          <a:p>
            <a:r>
              <a:rPr lang="en-US" sz="2133" dirty="0">
                <a:solidFill>
                  <a:srgbClr val="FFFFFF"/>
                </a:solidFill>
                <a:latin typeface="Helvetica" pitchFamily="2" charset="0"/>
              </a:rPr>
              <a:t>4 Spacecraft</a:t>
            </a:r>
          </a:p>
          <a:p>
            <a:r>
              <a:rPr lang="en-US" sz="2133" dirty="0">
                <a:solidFill>
                  <a:srgbClr val="FFFFFF"/>
                </a:solidFill>
                <a:latin typeface="Helvetica" pitchFamily="2" charset="0"/>
              </a:rPr>
              <a:t>small separation (10 – 100 km)</a:t>
            </a:r>
          </a:p>
          <a:p>
            <a:r>
              <a:rPr lang="en-US" sz="2133" dirty="0">
                <a:solidFill>
                  <a:srgbClr val="FFFFFF"/>
                </a:solidFill>
                <a:latin typeface="Helvetica" pitchFamily="2" charset="0"/>
              </a:rPr>
              <a:t>	high time resolution particle 	instruments</a:t>
            </a:r>
          </a:p>
          <a:p>
            <a:r>
              <a:rPr lang="en-US" sz="2133" dirty="0">
                <a:solidFill>
                  <a:srgbClr val="FFFFFF"/>
                </a:solidFill>
                <a:latin typeface="Helvetica" pitchFamily="2" charset="0"/>
              </a:rPr>
              <a:t>		30 Samples/second electrons</a:t>
            </a:r>
          </a:p>
          <a:p>
            <a:r>
              <a:rPr lang="en-US" sz="2133" dirty="0">
                <a:solidFill>
                  <a:srgbClr val="FFFFFF"/>
                </a:solidFill>
                <a:latin typeface="Helvetica" pitchFamily="2" charset="0"/>
              </a:rPr>
              <a:t>		  7  Samples/second ions</a:t>
            </a:r>
          </a:p>
          <a:p>
            <a:endParaRPr lang="en-US" sz="2133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FCD4AA-6CD5-4E47-A60F-604D781A89DF}"/>
              </a:ext>
            </a:extLst>
          </p:cNvPr>
          <p:cNvSpPr txBox="1"/>
          <p:nvPr/>
        </p:nvSpPr>
        <p:spPr>
          <a:xfrm>
            <a:off x="1608899" y="185585"/>
            <a:ext cx="83733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FFFF"/>
                </a:solidFill>
                <a:latin typeface="Helvetica" pitchFamily="2" charset="0"/>
              </a:rPr>
              <a:t>Magnetospheric MultiScale (MMS)</a:t>
            </a:r>
          </a:p>
        </p:txBody>
      </p:sp>
    </p:spTree>
    <p:extLst>
      <p:ext uri="{BB962C8B-B14F-4D97-AF65-F5344CB8AC3E}">
        <p14:creationId xmlns:p14="http://schemas.microsoft.com/office/powerpoint/2010/main" val="3418926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5F0AFBA-D5A7-3A45-96D3-4EFF1FFE8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From MMS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93F852-9B9B-E348-9506-8BB27C1F1BEB}"/>
              </a:ext>
            </a:extLst>
          </p:cNvPr>
          <p:cNvGrpSpPr/>
          <p:nvPr/>
        </p:nvGrpSpPr>
        <p:grpSpPr>
          <a:xfrm>
            <a:off x="603184" y="1359848"/>
            <a:ext cx="6532141" cy="5306421"/>
            <a:chOff x="628650" y="1984658"/>
            <a:chExt cx="4435906" cy="40208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9C5639-C8D1-5348-83C8-A29A94729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346" b="15612"/>
            <a:stretch/>
          </p:blipFill>
          <p:spPr>
            <a:xfrm>
              <a:off x="628650" y="1984658"/>
              <a:ext cx="4435906" cy="4020831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437EAF3-D1BB-0941-8175-830EE7365C6F}"/>
                </a:ext>
              </a:extLst>
            </p:cNvPr>
            <p:cNvCxnSpPr>
              <a:cxnSpLocks/>
            </p:cNvCxnSpPr>
            <p:nvPr/>
          </p:nvCxnSpPr>
          <p:spPr>
            <a:xfrm>
              <a:off x="1293471" y="2054108"/>
              <a:ext cx="155313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172FB7E-5024-374B-8625-8D2E2D204CD4}"/>
              </a:ext>
            </a:extLst>
          </p:cNvPr>
          <p:cNvSpPr txBox="1"/>
          <p:nvPr/>
        </p:nvSpPr>
        <p:spPr>
          <a:xfrm>
            <a:off x="2282002" y="959739"/>
            <a:ext cx="825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Shock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DC73F6-8BB5-0745-9C77-EA481B85997C}"/>
              </a:ext>
            </a:extLst>
          </p:cNvPr>
          <p:cNvGrpSpPr/>
          <p:nvPr/>
        </p:nvGrpSpPr>
        <p:grpSpPr>
          <a:xfrm>
            <a:off x="7135327" y="1451829"/>
            <a:ext cx="4240177" cy="5004384"/>
            <a:chOff x="5334941" y="1088871"/>
            <a:chExt cx="2731391" cy="375328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9BD0AC-9DBE-F14E-9E94-A5BB3E5E1819}"/>
                </a:ext>
              </a:extLst>
            </p:cNvPr>
            <p:cNvSpPr txBox="1"/>
            <p:nvPr/>
          </p:nvSpPr>
          <p:spPr>
            <a:xfrm>
              <a:off x="5788339" y="1088871"/>
              <a:ext cx="1900199" cy="1300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 b="1" dirty="0">
                  <a:latin typeface="Helvetica" pitchFamily="2" charset="0"/>
                </a:rPr>
                <a:t>~2.25 min</a:t>
              </a:r>
            </a:p>
            <a:p>
              <a:pPr algn="ctr"/>
              <a:endParaRPr lang="en-US" sz="2133" dirty="0">
                <a:latin typeface="Helvetica" pitchFamily="2" charset="0"/>
              </a:endParaRPr>
            </a:p>
            <a:p>
              <a:pPr algn="ctr"/>
              <a:r>
                <a:rPr lang="en-US" sz="2133" dirty="0">
                  <a:latin typeface="Helvetica" pitchFamily="2" charset="0"/>
                </a:rPr>
                <a:t>30 Samples/second</a:t>
              </a:r>
            </a:p>
            <a:p>
              <a:pPr algn="ctr"/>
              <a:r>
                <a:rPr lang="en-US" sz="2133" dirty="0">
                  <a:latin typeface="Helvetica" pitchFamily="2" charset="0"/>
                </a:rPr>
                <a:t>7 Samples/second</a:t>
              </a:r>
            </a:p>
            <a:p>
              <a:pPr algn="ctr"/>
              <a:r>
                <a:rPr lang="en-US" sz="2133" dirty="0">
                  <a:latin typeface="Helvetica" pitchFamily="2" charset="0"/>
                </a:rPr>
                <a:t>Particle time resolution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5F7250-00A9-844C-9BB6-815681B0FBCC}"/>
                </a:ext>
              </a:extLst>
            </p:cNvPr>
            <p:cNvSpPr txBox="1"/>
            <p:nvPr/>
          </p:nvSpPr>
          <p:spPr>
            <a:xfrm>
              <a:off x="5334941" y="3203345"/>
              <a:ext cx="2731391" cy="1053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dirty="0">
                  <a:latin typeface="Helvetica" pitchFamily="2" charset="0"/>
                </a:rPr>
                <a:t>*Remember, all shocks are different</a:t>
              </a:r>
            </a:p>
            <a:p>
              <a:pPr algn="ctr"/>
              <a:r>
                <a:rPr lang="en-US" sz="2133" dirty="0">
                  <a:latin typeface="Helvetica" pitchFamily="2" charset="0"/>
                </a:rPr>
                <a:t>Apples ≠ Oranges</a:t>
              </a:r>
            </a:p>
            <a:p>
              <a:pPr algn="ctr"/>
              <a:r>
                <a:rPr lang="en-US" sz="2133" dirty="0">
                  <a:latin typeface="Helvetica" pitchFamily="2" charset="0"/>
                </a:rPr>
                <a:t>But it’s a start!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A7AEE3-018C-7C4B-AD0E-E464DCD7D370}"/>
                </a:ext>
              </a:extLst>
            </p:cNvPr>
            <p:cNvSpPr txBox="1"/>
            <p:nvPr/>
          </p:nvSpPr>
          <p:spPr>
            <a:xfrm>
              <a:off x="5544517" y="2451301"/>
              <a:ext cx="2228036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dirty="0">
                  <a:latin typeface="Helvetica" pitchFamily="2" charset="0"/>
                </a:rPr>
                <a:t>Fine structure seen throughout shock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8ECC04-5633-EB4A-8BAB-03EC341C8550}"/>
                </a:ext>
              </a:extLst>
            </p:cNvPr>
            <p:cNvSpPr txBox="1"/>
            <p:nvPr/>
          </p:nvSpPr>
          <p:spPr>
            <a:xfrm>
              <a:off x="5499724" y="4280563"/>
              <a:ext cx="2477426" cy="561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 dirty="0">
                  <a:latin typeface="Helvetica" pitchFamily="2" charset="0"/>
                </a:rPr>
                <a:t>Now we can begin correlating </a:t>
              </a:r>
            </a:p>
            <a:p>
              <a:pPr algn="ctr"/>
              <a:r>
                <a:rPr lang="en-US" sz="2133" dirty="0">
                  <a:latin typeface="Helvetica" pitchFamily="2" charset="0"/>
                </a:rPr>
                <a:t>wave and particle behavior!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8142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704"/>
          <p:cNvPicPr/>
          <p:nvPr/>
        </p:nvPicPr>
        <p:blipFill rotWithShape="1">
          <a:blip r:embed="rId2"/>
          <a:srcRect r="14121"/>
          <a:stretch/>
        </p:blipFill>
        <p:spPr>
          <a:xfrm>
            <a:off x="1524000" y="2055275"/>
            <a:ext cx="9144000" cy="1862648"/>
          </a:xfrm>
          <a:prstGeom prst="rect">
            <a:avLst/>
          </a:prstGeom>
          <a:ln>
            <a:noFill/>
          </a:ln>
        </p:spPr>
      </p:pic>
      <p:pic>
        <p:nvPicPr>
          <p:cNvPr id="706" name="Picture 705"/>
          <p:cNvPicPr/>
          <p:nvPr/>
        </p:nvPicPr>
        <p:blipFill>
          <a:blip r:embed="rId3"/>
          <a:stretch/>
        </p:blipFill>
        <p:spPr>
          <a:xfrm>
            <a:off x="3804960" y="3601084"/>
            <a:ext cx="6013440" cy="2718865"/>
          </a:xfrm>
          <a:prstGeom prst="rect">
            <a:avLst/>
          </a:prstGeom>
          <a:ln>
            <a:noFill/>
          </a:ln>
        </p:spPr>
      </p:pic>
      <p:sp>
        <p:nvSpPr>
          <p:cNvPr id="708" name="CustomShape 2"/>
          <p:cNvSpPr/>
          <p:nvPr/>
        </p:nvSpPr>
        <p:spPr>
          <a:xfrm>
            <a:off x="5721817" y="2105478"/>
            <a:ext cx="2230345" cy="1299674"/>
          </a:xfrm>
          <a:prstGeom prst="rect">
            <a:avLst/>
          </a:prstGeom>
          <a:noFill/>
          <a:ln w="18360">
            <a:solidFill>
              <a:srgbClr val="FF00FF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9" name="Line 3"/>
          <p:cNvSpPr/>
          <p:nvPr/>
        </p:nvSpPr>
        <p:spPr>
          <a:xfrm>
            <a:off x="6500640" y="3491689"/>
            <a:ext cx="1036800" cy="1353555"/>
          </a:xfrm>
          <a:prstGeom prst="line">
            <a:avLst/>
          </a:prstGeom>
          <a:ln>
            <a:solidFill>
              <a:srgbClr val="FF00FF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0" name="Line 4"/>
          <p:cNvSpPr/>
          <p:nvPr/>
        </p:nvSpPr>
        <p:spPr>
          <a:xfrm>
            <a:off x="7744800" y="3491689"/>
            <a:ext cx="414720" cy="1353555"/>
          </a:xfrm>
          <a:prstGeom prst="line">
            <a:avLst/>
          </a:prstGeom>
          <a:ln>
            <a:solidFill>
              <a:srgbClr val="FF00FF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1" name="TextShape 5"/>
          <p:cNvSpPr txBox="1"/>
          <p:nvPr/>
        </p:nvSpPr>
        <p:spPr>
          <a:xfrm>
            <a:off x="6287402" y="3362374"/>
            <a:ext cx="296182" cy="30108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089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</a:t>
            </a:r>
            <a:endParaRPr lang="en-US" sz="1089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itstream Vera Sans"/>
            </a:endParaRPr>
          </a:p>
        </p:txBody>
      </p:sp>
      <p:sp>
        <p:nvSpPr>
          <p:cNvPr id="712" name="TextShape 6"/>
          <p:cNvSpPr txBox="1"/>
          <p:nvPr/>
        </p:nvSpPr>
        <p:spPr>
          <a:xfrm>
            <a:off x="7524052" y="3362374"/>
            <a:ext cx="296182" cy="30108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089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</a:t>
            </a:r>
            <a:endParaRPr lang="en-US" sz="1089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itstream Vera Sans"/>
            </a:endParaRPr>
          </a:p>
        </p:txBody>
      </p:sp>
      <p:sp>
        <p:nvSpPr>
          <p:cNvPr id="713" name="TextShape 7"/>
          <p:cNvSpPr txBox="1"/>
          <p:nvPr/>
        </p:nvSpPr>
        <p:spPr>
          <a:xfrm>
            <a:off x="7495642" y="4897164"/>
            <a:ext cx="296182" cy="30108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089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</a:t>
            </a:r>
            <a:endParaRPr lang="en-US" sz="1089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itstream Vera Sans"/>
            </a:endParaRPr>
          </a:p>
        </p:txBody>
      </p:sp>
      <p:sp>
        <p:nvSpPr>
          <p:cNvPr id="714" name="TextShape 8"/>
          <p:cNvSpPr txBox="1"/>
          <p:nvPr/>
        </p:nvSpPr>
        <p:spPr>
          <a:xfrm>
            <a:off x="8340430" y="4897164"/>
            <a:ext cx="296182" cy="30108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089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</a:t>
            </a:r>
            <a:endParaRPr lang="en-US" sz="1089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itstream Vera Sans"/>
            </a:endParaRPr>
          </a:p>
        </p:txBody>
      </p:sp>
      <p:sp>
        <p:nvSpPr>
          <p:cNvPr id="715" name="TextShape 9"/>
          <p:cNvSpPr txBox="1"/>
          <p:nvPr/>
        </p:nvSpPr>
        <p:spPr>
          <a:xfrm>
            <a:off x="1989010" y="4113768"/>
            <a:ext cx="1815951" cy="1868526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2177" b="1" spc="-1" dirty="0" err="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Buneman</a:t>
            </a:r>
            <a:endParaRPr lang="en-US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itstream Vera Sans"/>
            </a:endParaRPr>
          </a:p>
          <a:p>
            <a:r>
              <a:rPr lang="en-US" sz="2177" b="1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→</a:t>
            </a:r>
            <a:endParaRPr lang="en-US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itstream Vera Sans"/>
            </a:endParaRPr>
          </a:p>
          <a:p>
            <a:r>
              <a:rPr lang="en-US" sz="2177" b="1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ECDI</a:t>
            </a:r>
            <a:endParaRPr lang="en-US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itstream Vera Sans"/>
            </a:endParaRPr>
          </a:p>
          <a:p>
            <a:r>
              <a:rPr lang="en-US" sz="2177" b="1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→</a:t>
            </a:r>
            <a:endParaRPr lang="en-US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itstream Vera Sans"/>
            </a:endParaRPr>
          </a:p>
          <a:p>
            <a:r>
              <a:rPr lang="en-US" sz="2177" b="1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3D IAWs </a:t>
            </a:r>
            <a:endParaRPr lang="en-US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itstream Vera Sans"/>
            </a:endParaRPr>
          </a:p>
          <a:p>
            <a:r>
              <a:rPr lang="en-US" sz="2177" b="1" spc="-1" dirty="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 B?</a:t>
            </a:r>
            <a:endParaRPr lang="en-US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itstream Vera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D9FA9-C2A1-2149-AC3D-9A47FC21D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431"/>
            <a:ext cx="12192000" cy="1023933"/>
          </a:xfrm>
        </p:spPr>
        <p:txBody>
          <a:bodyPr>
            <a:normAutofit/>
          </a:bodyPr>
          <a:lstStyle/>
          <a:p>
            <a:r>
              <a:rPr lang="en-US" dirty="0"/>
              <a:t>MMS Observations of Waves and Electrons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E60CA-A863-1844-881A-C36D4D3C7DDE}"/>
              </a:ext>
            </a:extLst>
          </p:cNvPr>
          <p:cNvSpPr txBox="1"/>
          <p:nvPr/>
        </p:nvSpPr>
        <p:spPr>
          <a:xfrm>
            <a:off x="6802717" y="6319948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Chen et al., [2018]</a:t>
            </a:r>
          </a:p>
        </p:txBody>
      </p:sp>
      <p:sp>
        <p:nvSpPr>
          <p:cNvPr id="707" name="TextShape 1"/>
          <p:cNvSpPr txBox="1"/>
          <p:nvPr/>
        </p:nvSpPr>
        <p:spPr>
          <a:xfrm>
            <a:off x="933113" y="1379886"/>
            <a:ext cx="10668000" cy="770008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2177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E||</a:t>
            </a:r>
            <a:r>
              <a:rPr lang="en-US" sz="2177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waves begin to grow as </a:t>
            </a:r>
            <a:r>
              <a:rPr lang="en-US" sz="2177" b="1" u="sng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transport of phase-space-density to anti-parallel starts</a:t>
            </a:r>
            <a:endParaRPr lang="en-US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val="26748457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6CDDF7-D25D-B749-9AAD-DC86386C6064}"/>
              </a:ext>
            </a:extLst>
          </p:cNvPr>
          <p:cNvGrpSpPr/>
          <p:nvPr/>
        </p:nvGrpSpPr>
        <p:grpSpPr>
          <a:xfrm>
            <a:off x="1836090" y="1304015"/>
            <a:ext cx="8410492" cy="5097947"/>
            <a:chOff x="925976" y="1799874"/>
            <a:chExt cx="7072132" cy="39949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183C68-2955-424A-8EE8-D54030B57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5976" y="2063651"/>
              <a:ext cx="7072132" cy="3731213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7DE9C68-4B82-B048-8DDE-D6BAC8941471}"/>
                </a:ext>
              </a:extLst>
            </p:cNvPr>
            <p:cNvCxnSpPr/>
            <p:nvPr/>
          </p:nvCxnSpPr>
          <p:spPr>
            <a:xfrm>
              <a:off x="3119378" y="2036218"/>
              <a:ext cx="290524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E55CF3-AFDE-0E44-9FCE-1918B7B06E77}"/>
                </a:ext>
              </a:extLst>
            </p:cNvPr>
            <p:cNvSpPr txBox="1"/>
            <p:nvPr/>
          </p:nvSpPr>
          <p:spPr>
            <a:xfrm>
              <a:off x="4016415" y="1799874"/>
              <a:ext cx="928985" cy="24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Helvetica" pitchFamily="2" charset="0"/>
                </a:rPr>
                <a:t>~6 seconds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89493D-869B-3E41-9793-6E1B80288ECD}"/>
                </a:ext>
              </a:extLst>
            </p:cNvPr>
            <p:cNvCxnSpPr>
              <a:cxnSpLocks/>
            </p:cNvCxnSpPr>
            <p:nvPr/>
          </p:nvCxnSpPr>
          <p:spPr>
            <a:xfrm>
              <a:off x="3436182" y="2856130"/>
              <a:ext cx="46830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7A98B1-DB03-F342-9A96-B5CBD11C2439}"/>
                </a:ext>
              </a:extLst>
            </p:cNvPr>
            <p:cNvSpPr txBox="1"/>
            <p:nvPr/>
          </p:nvSpPr>
          <p:spPr>
            <a:xfrm>
              <a:off x="3379082" y="2926955"/>
              <a:ext cx="571787" cy="217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Helvetica" pitchFamily="2" charset="0"/>
                </a:rPr>
                <a:t>.75 sec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F1D77FE-5D96-3343-A729-E54A301BAE57}"/>
                </a:ext>
              </a:extLst>
            </p:cNvPr>
            <p:cNvCxnSpPr>
              <a:cxnSpLocks/>
            </p:cNvCxnSpPr>
            <p:nvPr/>
          </p:nvCxnSpPr>
          <p:spPr>
            <a:xfrm>
              <a:off x="1965960" y="3929256"/>
              <a:ext cx="356616" cy="7136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14">
            <a:extLst>
              <a:ext uri="{FF2B5EF4-FFF2-40B4-BE49-F238E27FC236}">
                <a16:creationId xmlns:a16="http://schemas.microsoft.com/office/drawing/2014/main" id="{E761041D-056C-3946-86A4-0F0F2152E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MMS Observations of Waves and Ions</a:t>
            </a:r>
          </a:p>
        </p:txBody>
      </p:sp>
      <p:sp>
        <p:nvSpPr>
          <p:cNvPr id="11" name="Google Shape;326;p27">
            <a:extLst>
              <a:ext uri="{FF2B5EF4-FFF2-40B4-BE49-F238E27FC236}">
                <a16:creationId xmlns:a16="http://schemas.microsoft.com/office/drawing/2014/main" id="{9EFE616D-FE4D-D048-8DF6-080705F9DE60}"/>
              </a:ext>
            </a:extLst>
          </p:cNvPr>
          <p:cNvSpPr txBox="1"/>
          <p:nvPr/>
        </p:nvSpPr>
        <p:spPr>
          <a:xfrm>
            <a:off x="8602219" y="2590802"/>
            <a:ext cx="1834764" cy="83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1">
                <a:latin typeface="Helvetica" pitchFamily="2" charset="0"/>
              </a:rPr>
              <a:t>*f(V) Integrated along vector of least difference between SW and reflected ions</a:t>
            </a:r>
            <a:endParaRPr sz="1351"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AF6A14-2D61-2242-8793-69FCD1299FCB}"/>
              </a:ext>
            </a:extLst>
          </p:cNvPr>
          <p:cNvSpPr txBox="1"/>
          <p:nvPr/>
        </p:nvSpPr>
        <p:spPr>
          <a:xfrm>
            <a:off x="1652533" y="3085766"/>
            <a:ext cx="2283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Large variations between 150 ms distributions</a:t>
            </a:r>
            <a:br>
              <a:rPr lang="en-US" sz="1400" dirty="0">
                <a:latin typeface="Helvetica" pitchFamily="2" charset="0"/>
              </a:rPr>
            </a:br>
            <a:endParaRPr lang="en-US" sz="1400" dirty="0">
              <a:latin typeface="Helvetica" pitchFamily="2" charset="0"/>
            </a:endParaRPr>
          </a:p>
          <a:p>
            <a:r>
              <a:rPr lang="en-US" sz="1400" dirty="0">
                <a:latin typeface="Helvetica" pitchFamily="2" charset="0"/>
              </a:rPr>
              <a:t>Consistent with ion beams</a:t>
            </a:r>
          </a:p>
        </p:txBody>
      </p:sp>
    </p:spTree>
    <p:extLst>
      <p:ext uri="{BB962C8B-B14F-4D97-AF65-F5344CB8AC3E}">
        <p14:creationId xmlns:p14="http://schemas.microsoft.com/office/powerpoint/2010/main" val="1767690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9BA50B5-9946-FF4C-AFEF-69E4140A1F9F}"/>
              </a:ext>
            </a:extLst>
          </p:cNvPr>
          <p:cNvGrpSpPr/>
          <p:nvPr/>
        </p:nvGrpSpPr>
        <p:grpSpPr>
          <a:xfrm>
            <a:off x="1217043" y="1550023"/>
            <a:ext cx="6508940" cy="4268571"/>
            <a:chOff x="177333" y="1411092"/>
            <a:chExt cx="4878900" cy="3442627"/>
          </a:xfrm>
        </p:grpSpPr>
        <p:sp>
          <p:nvSpPr>
            <p:cNvPr id="37" name="Chord 36"/>
            <p:cNvSpPr/>
            <p:nvPr/>
          </p:nvSpPr>
          <p:spPr>
            <a:xfrm>
              <a:off x="3174372" y="2220395"/>
              <a:ext cx="1457379" cy="1468751"/>
            </a:xfrm>
            <a:prstGeom prst="chord">
              <a:avLst>
                <a:gd name="adj1" fmla="val 5455873"/>
                <a:gd name="adj2" fmla="val 16200000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Helvetica" pitchFamily="2" charset="0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3865406">
              <a:off x="1831744" y="1629230"/>
              <a:ext cx="3442627" cy="3006351"/>
            </a:xfrm>
            <a:prstGeom prst="arc">
              <a:avLst/>
            </a:prstGeom>
            <a:ln w="3048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Helvetica" pitchFamily="2" charset="0"/>
              </a:endParaRPr>
            </a:p>
          </p:txBody>
        </p:sp>
        <p:cxnSp>
          <p:nvCxnSpPr>
            <p:cNvPr id="40" name="Straight Arrow Connector 39"/>
            <p:cNvCxnSpPr>
              <a:cxnSpLocks/>
            </p:cNvCxnSpPr>
            <p:nvPr/>
          </p:nvCxnSpPr>
          <p:spPr>
            <a:xfrm>
              <a:off x="177333" y="2336193"/>
              <a:ext cx="1621066" cy="0"/>
            </a:xfrm>
            <a:prstGeom prst="straightConnector1">
              <a:avLst/>
            </a:prstGeom>
            <a:ln w="31750">
              <a:tailEnd type="arrow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cxnSpLocks/>
            </p:cNvCxnSpPr>
            <p:nvPr/>
          </p:nvCxnSpPr>
          <p:spPr>
            <a:xfrm>
              <a:off x="177333" y="2893698"/>
              <a:ext cx="1597254" cy="0"/>
            </a:xfrm>
            <a:prstGeom prst="straightConnector1">
              <a:avLst/>
            </a:prstGeom>
            <a:ln w="31750">
              <a:tailEnd type="arrow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cxnSpLocks/>
            </p:cNvCxnSpPr>
            <p:nvPr/>
          </p:nvCxnSpPr>
          <p:spPr>
            <a:xfrm flipV="1">
              <a:off x="177333" y="3496021"/>
              <a:ext cx="1609160" cy="0"/>
            </a:xfrm>
            <a:prstGeom prst="straightConnector1">
              <a:avLst/>
            </a:prstGeom>
            <a:ln w="31750">
              <a:tailEnd type="arrow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>
              <a:off x="2500911" y="3503217"/>
              <a:ext cx="556903" cy="308939"/>
            </a:xfrm>
            <a:prstGeom prst="curvedConnector3">
              <a:avLst/>
            </a:prstGeom>
            <a:ln w="38100" cmpd="sng">
              <a:solidFill>
                <a:srgbClr val="C0504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/>
            <p:nvPr/>
          </p:nvCxnSpPr>
          <p:spPr>
            <a:xfrm flipV="1">
              <a:off x="2545781" y="2194695"/>
              <a:ext cx="512032" cy="413026"/>
            </a:xfrm>
            <a:prstGeom prst="curvedConnector3">
              <a:avLst/>
            </a:prstGeom>
            <a:ln w="38100" cmpd="sng">
              <a:solidFill>
                <a:srgbClr val="C0504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2404346" y="3066574"/>
              <a:ext cx="552242" cy="386165"/>
            </a:xfrm>
            <a:prstGeom prst="curvedConnector3">
              <a:avLst/>
            </a:prstGeom>
            <a:ln w="38100" cmpd="sng">
              <a:solidFill>
                <a:srgbClr val="C0504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/>
            <p:nvPr/>
          </p:nvCxnSpPr>
          <p:spPr>
            <a:xfrm flipV="1">
              <a:off x="2489826" y="2607722"/>
              <a:ext cx="466763" cy="297739"/>
            </a:xfrm>
            <a:prstGeom prst="curvedConnector3">
              <a:avLst/>
            </a:prstGeom>
            <a:ln w="38100" cmpd="sng">
              <a:solidFill>
                <a:srgbClr val="C0504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CBD2B61-8F8D-6241-AAF5-F24EAF00AA22}"/>
              </a:ext>
            </a:extLst>
          </p:cNvPr>
          <p:cNvCxnSpPr>
            <a:cxnSpLocks/>
          </p:cNvCxnSpPr>
          <p:nvPr/>
        </p:nvCxnSpPr>
        <p:spPr>
          <a:xfrm flipV="1">
            <a:off x="4109761" y="5259106"/>
            <a:ext cx="1" cy="3415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2375FC3-DA15-5545-894B-D7D5044DDC5D}"/>
              </a:ext>
            </a:extLst>
          </p:cNvPr>
          <p:cNvSpPr txBox="1"/>
          <p:nvPr/>
        </p:nvSpPr>
        <p:spPr>
          <a:xfrm>
            <a:off x="1635124" y="1443319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Upstream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CFEAB4-5A15-3842-8B4E-978CE5E7BFA2}"/>
              </a:ext>
            </a:extLst>
          </p:cNvPr>
          <p:cNvSpPr txBox="1"/>
          <p:nvPr/>
        </p:nvSpPr>
        <p:spPr>
          <a:xfrm>
            <a:off x="5215392" y="144331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Downstream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A36071-B834-0440-8FE5-9A9C034C7454}"/>
              </a:ext>
            </a:extLst>
          </p:cNvPr>
          <p:cNvSpPr txBox="1"/>
          <p:nvPr/>
        </p:nvSpPr>
        <p:spPr>
          <a:xfrm>
            <a:off x="3700730" y="560068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Shock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5F03006-3EB7-2446-BB62-C5A85357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MMS isn’t perfect for Shocks</a:t>
            </a:r>
            <a:endParaRPr lang="en-US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3B8F0-9EEE-5E48-2545-C7E9CA7DA104}"/>
              </a:ext>
            </a:extLst>
          </p:cNvPr>
          <p:cNvSpPr txBox="1"/>
          <p:nvPr/>
        </p:nvSpPr>
        <p:spPr>
          <a:xfrm>
            <a:off x="1997797" y="175327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???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708A33-D57B-E354-DEDB-54086EEC4D42}"/>
              </a:ext>
            </a:extLst>
          </p:cNvPr>
          <p:cNvSpPr txBox="1"/>
          <p:nvPr/>
        </p:nvSpPr>
        <p:spPr>
          <a:xfrm>
            <a:off x="5731834" y="17879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???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E4AE132A-7CD4-8090-B182-32F00C679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052" y="1753274"/>
            <a:ext cx="4854677" cy="5104725"/>
          </a:xfrm>
        </p:spPr>
        <p:txBody>
          <a:bodyPr>
            <a:normAutofit/>
          </a:bodyPr>
          <a:lstStyle/>
          <a:p>
            <a:r>
              <a:rPr lang="en-US" dirty="0"/>
              <a:t>Close Spacecraft Separation</a:t>
            </a:r>
          </a:p>
          <a:p>
            <a:pPr lvl="1"/>
            <a:r>
              <a:rPr lang="en-US" dirty="0"/>
              <a:t>10– 100 km</a:t>
            </a:r>
          </a:p>
          <a:p>
            <a:r>
              <a:rPr lang="en-US" dirty="0"/>
              <a:t>Opposite Problem</a:t>
            </a:r>
          </a:p>
          <a:p>
            <a:r>
              <a:rPr lang="en-US" dirty="0"/>
              <a:t>Can observe electron-scale particle measurements</a:t>
            </a:r>
          </a:p>
          <a:p>
            <a:r>
              <a:rPr lang="en-US" b="1" i="1" dirty="0"/>
              <a:t>CANNOT </a:t>
            </a:r>
            <a:r>
              <a:rPr lang="en-US" dirty="0"/>
              <a:t>refer to upstream and downstream context</a:t>
            </a:r>
          </a:p>
          <a:p>
            <a:r>
              <a:rPr lang="en-US" dirty="0"/>
              <a:t>But we could fix that…</a:t>
            </a:r>
          </a:p>
          <a:p>
            <a:pPr lvl="1"/>
            <a:r>
              <a:rPr lang="en-US" dirty="0"/>
              <a:t>With enough fuel we can fix any orbit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3478D63-21C7-2BB0-6631-2FC2B5A4B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40886" y="3609078"/>
            <a:ext cx="485353" cy="419510"/>
          </a:xfrm>
          <a:prstGeom prst="rect">
            <a:avLst/>
          </a:prstGeom>
        </p:spPr>
      </p:pic>
      <p:pic>
        <p:nvPicPr>
          <p:cNvPr id="41" name="Picture 40" descr="Diagram&#10;&#10;Description automatically generated">
            <a:extLst>
              <a:ext uri="{FF2B5EF4-FFF2-40B4-BE49-F238E27FC236}">
                <a16:creationId xmlns:a16="http://schemas.microsoft.com/office/drawing/2014/main" id="{F64DF539-0B1D-952A-A18C-85AB93AEC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58053" y="3962889"/>
            <a:ext cx="485353" cy="419510"/>
          </a:xfrm>
          <a:prstGeom prst="rect">
            <a:avLst/>
          </a:prstGeom>
        </p:spPr>
      </p:pic>
      <p:pic>
        <p:nvPicPr>
          <p:cNvPr id="42" name="Picture 41" descr="Diagram&#10;&#10;Description automatically generated">
            <a:extLst>
              <a:ext uri="{FF2B5EF4-FFF2-40B4-BE49-F238E27FC236}">
                <a16:creationId xmlns:a16="http://schemas.microsoft.com/office/drawing/2014/main" id="{993EC7D4-99DA-B001-4894-65B706756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645717" y="3583988"/>
            <a:ext cx="485353" cy="419510"/>
          </a:xfrm>
          <a:prstGeom prst="rect">
            <a:avLst/>
          </a:prstGeom>
        </p:spPr>
      </p:pic>
      <p:pic>
        <p:nvPicPr>
          <p:cNvPr id="43" name="Picture 42" descr="Diagram&#10;&#10;Description automatically generated">
            <a:extLst>
              <a:ext uri="{FF2B5EF4-FFF2-40B4-BE49-F238E27FC236}">
                <a16:creationId xmlns:a16="http://schemas.microsoft.com/office/drawing/2014/main" id="{9E38DE02-41F8-7243-90EC-8D209C10C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95267" y="3263860"/>
            <a:ext cx="485353" cy="41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72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7F15-E9E2-7B42-9C44-A3D4D3B0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441" y="89453"/>
            <a:ext cx="8923115" cy="1023933"/>
          </a:xfrm>
        </p:spPr>
        <p:txBody>
          <a:bodyPr>
            <a:normAutofit/>
          </a:bodyPr>
          <a:lstStyle/>
          <a:p>
            <a:r>
              <a:rPr lang="en-US" dirty="0"/>
              <a:t>MMS isn’t perfect for shocks…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C38BEC4-853B-574A-9C61-954FB5EC001A}"/>
              </a:ext>
            </a:extLst>
          </p:cNvPr>
          <p:cNvSpPr txBox="1">
            <a:spLocks/>
          </p:cNvSpPr>
          <p:nvPr/>
        </p:nvSpPr>
        <p:spPr>
          <a:xfrm>
            <a:off x="622012" y="1276276"/>
            <a:ext cx="5648327" cy="17235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Electric Field booms are too long!</a:t>
            </a:r>
          </a:p>
          <a:p>
            <a:pPr lvl="1"/>
            <a:r>
              <a:rPr lang="en-US" dirty="0"/>
              <a:t>Can resolve lower frequency activity </a:t>
            </a:r>
          </a:p>
          <a:p>
            <a:pPr lvl="1"/>
            <a:r>
              <a:rPr lang="en-US" dirty="0"/>
              <a:t>Higher frequency waves are highly attenuated </a:t>
            </a:r>
          </a:p>
          <a:p>
            <a:pPr lvl="1"/>
            <a:r>
              <a:rPr lang="en-US" dirty="0"/>
              <a:t>Can be fixed with specialized treatment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ACBBF-3830-E748-A2BE-2F431F94CB35}"/>
              </a:ext>
            </a:extLst>
          </p:cNvPr>
          <p:cNvSpPr txBox="1"/>
          <p:nvPr/>
        </p:nvSpPr>
        <p:spPr>
          <a:xfrm>
            <a:off x="10646229" y="601419"/>
            <a:ext cx="80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(sorry)</a:t>
            </a:r>
          </a:p>
        </p:txBody>
      </p:sp>
      <p:pic>
        <p:nvPicPr>
          <p:cNvPr id="12" name="Picture 11" descr="A picture containing text, writing implement, screenshot&#10;&#10;Description automatically generated">
            <a:extLst>
              <a:ext uri="{FF2B5EF4-FFF2-40B4-BE49-F238E27FC236}">
                <a16:creationId xmlns:a16="http://schemas.microsoft.com/office/drawing/2014/main" id="{FF192640-0204-55D9-A654-B31CF8EFC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779" y="1642971"/>
            <a:ext cx="6362054" cy="460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9887A-E865-34AA-C2FE-02E1F5A8ABD9}"/>
              </a:ext>
            </a:extLst>
          </p:cNvPr>
          <p:cNvSpPr txBox="1"/>
          <p:nvPr/>
        </p:nvSpPr>
        <p:spPr>
          <a:xfrm>
            <a:off x="640026" y="3197349"/>
            <a:ext cx="48606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SDPs – 120 m tip-to-tip</a:t>
            </a:r>
          </a:p>
          <a:p>
            <a:r>
              <a:rPr lang="en-US" sz="2000" dirty="0">
                <a:latin typeface="Helvetica" pitchFamily="2" charset="0"/>
              </a:rPr>
              <a:t>ADPs – 30 m tip-to-tip</a:t>
            </a:r>
          </a:p>
          <a:p>
            <a:r>
              <a:rPr lang="en-US" sz="2000" dirty="0">
                <a:latin typeface="Helvetica" pitchFamily="2" charset="0"/>
              </a:rPr>
              <a:t>Most HF Electrostatic waves are ~100 m!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E527D-E324-0890-CB78-2E3A920E6A02}"/>
              </a:ext>
            </a:extLst>
          </p:cNvPr>
          <p:cNvGrpSpPr/>
          <p:nvPr/>
        </p:nvGrpSpPr>
        <p:grpSpPr>
          <a:xfrm>
            <a:off x="272045" y="4626431"/>
            <a:ext cx="5886693" cy="1654116"/>
            <a:chOff x="2249788" y="3993970"/>
            <a:chExt cx="4909636" cy="98407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45E9EA-3165-C9CD-40D4-63991AB04496}"/>
                </a:ext>
              </a:extLst>
            </p:cNvPr>
            <p:cNvGrpSpPr/>
            <p:nvPr/>
          </p:nvGrpSpPr>
          <p:grpSpPr>
            <a:xfrm>
              <a:off x="2946149" y="4287014"/>
              <a:ext cx="3405757" cy="339471"/>
              <a:chOff x="1771747" y="5376672"/>
              <a:chExt cx="6054678" cy="60350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4C0A2F6-593B-8B1F-DF49-2460DD138AAB}"/>
                  </a:ext>
                </a:extLst>
              </p:cNvPr>
              <p:cNvGrpSpPr/>
              <p:nvPr/>
            </p:nvGrpSpPr>
            <p:grpSpPr>
              <a:xfrm>
                <a:off x="1771747" y="5504688"/>
                <a:ext cx="6054678" cy="475488"/>
                <a:chOff x="1771747" y="5504688"/>
                <a:chExt cx="6054678" cy="475488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24149813-7BA9-9509-F539-39C8B28C979E}"/>
                    </a:ext>
                  </a:extLst>
                </p:cNvPr>
                <p:cNvSpPr/>
                <p:nvPr/>
              </p:nvSpPr>
              <p:spPr>
                <a:xfrm>
                  <a:off x="1771747" y="5504688"/>
                  <a:ext cx="675478" cy="47548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>
                    <a:latin typeface="Helvetica" pitchFamily="2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24FF6B45-64C1-BE0E-B79E-1AB06E63345A}"/>
                    </a:ext>
                  </a:extLst>
                </p:cNvPr>
                <p:cNvSpPr/>
                <p:nvPr/>
              </p:nvSpPr>
              <p:spPr>
                <a:xfrm>
                  <a:off x="7138416" y="5504688"/>
                  <a:ext cx="688009" cy="47548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>
                    <a:latin typeface="Helvetica" pitchFamily="2" charset="0"/>
                  </a:endParaRP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DF598FA5-E306-220A-9DC3-A99D0ECA257A}"/>
                    </a:ext>
                  </a:extLst>
                </p:cNvPr>
                <p:cNvCxnSpPr>
                  <a:cxnSpLocks/>
                  <a:endCxn id="33" idx="2"/>
                </p:cNvCxnSpPr>
                <p:nvPr/>
              </p:nvCxnSpPr>
              <p:spPr>
                <a:xfrm>
                  <a:off x="2462784" y="5742433"/>
                  <a:ext cx="4675633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E0AE20B-F2AA-6EA2-44F3-C236A6E74B20}"/>
                  </a:ext>
                </a:extLst>
              </p:cNvPr>
              <p:cNvSpPr txBox="1"/>
              <p:nvPr/>
            </p:nvSpPr>
            <p:spPr>
              <a:xfrm>
                <a:off x="4596384" y="5376672"/>
                <a:ext cx="456537" cy="441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>
                    <a:latin typeface="Helvetica" pitchFamily="2" charset="0"/>
                  </a:rPr>
                  <a:t>L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789266-9E3E-5EAD-A23B-F5CF84A23DAD}"/>
                  </a:ext>
                </a:extLst>
              </p:cNvPr>
              <p:cNvSpPr txBox="1"/>
              <p:nvPr/>
            </p:nvSpPr>
            <p:spPr>
              <a:xfrm>
                <a:off x="1863549" y="5598594"/>
                <a:ext cx="647339" cy="276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Helvetica" pitchFamily="2" charset="0"/>
                  </a:rPr>
                  <a:t>V1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CC739F7-A7E8-BE73-4866-F0C2C28D0B61}"/>
                  </a:ext>
                </a:extLst>
              </p:cNvPr>
              <p:cNvSpPr txBox="1"/>
              <p:nvPr/>
            </p:nvSpPr>
            <p:spPr>
              <a:xfrm>
                <a:off x="7215869" y="5623366"/>
                <a:ext cx="610424" cy="276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Helvetica" pitchFamily="2" charset="0"/>
                  </a:rPr>
                  <a:t>V2</a:t>
                </a: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B43BDD-A223-9F8A-6D8C-702C68EB42EF}"/>
                </a:ext>
              </a:extLst>
            </p:cNvPr>
            <p:cNvCxnSpPr>
              <a:cxnSpLocks/>
            </p:cNvCxnSpPr>
            <p:nvPr/>
          </p:nvCxnSpPr>
          <p:spPr>
            <a:xfrm>
              <a:off x="2520679" y="4007710"/>
              <a:ext cx="4170923" cy="35479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A1ED4F-3A81-36EE-0C46-C36940688108}"/>
                </a:ext>
              </a:extLst>
            </p:cNvPr>
            <p:cNvGrpSpPr/>
            <p:nvPr/>
          </p:nvGrpSpPr>
          <p:grpSpPr>
            <a:xfrm>
              <a:off x="2249788" y="4626485"/>
              <a:ext cx="1403171" cy="348179"/>
              <a:chOff x="458137" y="6111000"/>
              <a:chExt cx="2494525" cy="618984"/>
            </a:xfrm>
          </p:grpSpPr>
          <p:cxnSp>
            <p:nvCxnSpPr>
              <p:cNvPr id="25" name="Curved Connector 24">
                <a:extLst>
                  <a:ext uri="{FF2B5EF4-FFF2-40B4-BE49-F238E27FC236}">
                    <a16:creationId xmlns:a16="http://schemas.microsoft.com/office/drawing/2014/main" id="{CB231CBA-3E13-B0E4-3ED1-0315684C2DF1}"/>
                  </a:ext>
                </a:extLst>
              </p:cNvPr>
              <p:cNvCxnSpPr/>
              <p:nvPr/>
            </p:nvCxnSpPr>
            <p:spPr>
              <a:xfrm>
                <a:off x="1280160" y="6111000"/>
                <a:ext cx="850479" cy="618984"/>
              </a:xfrm>
              <a:prstGeom prst="curvedConnector3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urved Connector 25">
                <a:extLst>
                  <a:ext uri="{FF2B5EF4-FFF2-40B4-BE49-F238E27FC236}">
                    <a16:creationId xmlns:a16="http://schemas.microsoft.com/office/drawing/2014/main" id="{0C738E32-81DA-B7F2-EE4B-AA60169E0A9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58137" y="6111000"/>
                <a:ext cx="871728" cy="594600"/>
              </a:xfrm>
              <a:prstGeom prst="curvedConnector3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urved Connector 26">
                <a:extLst>
                  <a:ext uri="{FF2B5EF4-FFF2-40B4-BE49-F238E27FC236}">
                    <a16:creationId xmlns:a16="http://schemas.microsoft.com/office/drawing/2014/main" id="{EE3745E3-F7F4-804E-2274-CCB763E6389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080934" y="6135384"/>
                <a:ext cx="871728" cy="594600"/>
              </a:xfrm>
              <a:prstGeom prst="curvedConnector3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1F2F0F2-8877-FBFA-3C2D-2097884F68D9}"/>
                </a:ext>
              </a:extLst>
            </p:cNvPr>
            <p:cNvGrpSpPr/>
            <p:nvPr/>
          </p:nvGrpSpPr>
          <p:grpSpPr>
            <a:xfrm>
              <a:off x="5296498" y="4629862"/>
              <a:ext cx="1403171" cy="348179"/>
              <a:chOff x="458137" y="6111000"/>
              <a:chExt cx="2494525" cy="618984"/>
            </a:xfrm>
          </p:grpSpPr>
          <p:cxnSp>
            <p:nvCxnSpPr>
              <p:cNvPr id="22" name="Curved Connector 21">
                <a:extLst>
                  <a:ext uri="{FF2B5EF4-FFF2-40B4-BE49-F238E27FC236}">
                    <a16:creationId xmlns:a16="http://schemas.microsoft.com/office/drawing/2014/main" id="{EBB8526A-9CC3-B7CF-D18E-2BC138D2FDE0}"/>
                  </a:ext>
                </a:extLst>
              </p:cNvPr>
              <p:cNvCxnSpPr/>
              <p:nvPr/>
            </p:nvCxnSpPr>
            <p:spPr>
              <a:xfrm>
                <a:off x="1280160" y="6111000"/>
                <a:ext cx="850479" cy="618984"/>
              </a:xfrm>
              <a:prstGeom prst="curvedConnector3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urved Connector 22">
                <a:extLst>
                  <a:ext uri="{FF2B5EF4-FFF2-40B4-BE49-F238E27FC236}">
                    <a16:creationId xmlns:a16="http://schemas.microsoft.com/office/drawing/2014/main" id="{5444C266-E0A5-62BA-4108-CCA827E1CAE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58137" y="6111000"/>
                <a:ext cx="871728" cy="594600"/>
              </a:xfrm>
              <a:prstGeom prst="curvedConnector3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urved Connector 23">
                <a:extLst>
                  <a:ext uri="{FF2B5EF4-FFF2-40B4-BE49-F238E27FC236}">
                    <a16:creationId xmlns:a16="http://schemas.microsoft.com/office/drawing/2014/main" id="{15116759-334A-15CD-10B3-1FF99A05536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080934" y="6135384"/>
                <a:ext cx="871728" cy="594600"/>
              </a:xfrm>
              <a:prstGeom prst="curvedConnector3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982C20-70B7-422C-EEA6-B80ED57EBD62}"/>
                </a:ext>
              </a:extLst>
            </p:cNvPr>
            <p:cNvSpPr txBox="1"/>
            <p:nvPr/>
          </p:nvSpPr>
          <p:spPr>
            <a:xfrm>
              <a:off x="6586946" y="3993970"/>
              <a:ext cx="572478" cy="201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  <a:latin typeface="Helvetica" pitchFamily="2" charset="0"/>
                </a:rPr>
                <a:t>Good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1455FA-532D-F888-EC1B-D154A41F8EBF}"/>
                </a:ext>
              </a:extLst>
            </p:cNvPr>
            <p:cNvSpPr txBox="1"/>
            <p:nvPr/>
          </p:nvSpPr>
          <p:spPr>
            <a:xfrm>
              <a:off x="6691601" y="4766915"/>
              <a:ext cx="457502" cy="2014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Helvetica" pitchFamily="2" charset="0"/>
                </a:rPr>
                <a:t>Bad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D5DD38-01AC-7F9B-19D8-9C8F012B109F}"/>
                </a:ext>
              </a:extLst>
            </p:cNvPr>
            <p:cNvSpPr txBox="1"/>
            <p:nvPr/>
          </p:nvSpPr>
          <p:spPr>
            <a:xfrm>
              <a:off x="2406055" y="4046484"/>
              <a:ext cx="271228" cy="24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>
                  <a:latin typeface="Helvetica" pitchFamily="2" charset="0"/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92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43"/>
    </mc:Choice>
    <mc:Fallback xmlns="">
      <p:transition spd="slow" advTm="9504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7F15-E9E2-7B42-9C44-A3D4D3B0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441" y="89453"/>
            <a:ext cx="8923115" cy="1023933"/>
          </a:xfrm>
        </p:spPr>
        <p:txBody>
          <a:bodyPr>
            <a:normAutofit/>
          </a:bodyPr>
          <a:lstStyle/>
          <a:p>
            <a:r>
              <a:rPr lang="en-US" dirty="0"/>
              <a:t>MMS isn’t perfect for shocks…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F9AD2-80E9-B242-83AB-FA8535569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3438"/>
            <a:ext cx="4680760" cy="5215852"/>
          </a:xfrm>
        </p:spPr>
        <p:txBody>
          <a:bodyPr>
            <a:normAutofit/>
          </a:bodyPr>
          <a:lstStyle/>
          <a:p>
            <a:pPr marL="457189" lvl="1" indent="0">
              <a:buNone/>
            </a:pPr>
            <a:endParaRPr lang="en-US" dirty="0"/>
          </a:p>
          <a:p>
            <a:r>
              <a:rPr lang="en-US" dirty="0"/>
              <a:t>FPI Energy and Angular Resolution</a:t>
            </a:r>
          </a:p>
          <a:p>
            <a:pPr lvl="1"/>
            <a:r>
              <a:rPr lang="en-US" dirty="0"/>
              <a:t>Good for some cases, but not all.</a:t>
            </a:r>
          </a:p>
          <a:p>
            <a:pPr lvl="1"/>
            <a:r>
              <a:rPr lang="en-US" dirty="0"/>
              <a:t>Need the right conditions (high enough density and temperature)</a:t>
            </a:r>
          </a:p>
          <a:p>
            <a:pPr lvl="1"/>
            <a:r>
              <a:rPr lang="en-US" dirty="0"/>
              <a:t>Not optimized for solar wind (hard to differentiate core, halo, </a:t>
            </a:r>
            <a:r>
              <a:rPr lang="en-US" dirty="0" err="1"/>
              <a:t>strahl</a:t>
            </a:r>
            <a:r>
              <a:rPr lang="en-US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ACBBF-3830-E748-A2BE-2F431F94CB35}"/>
              </a:ext>
            </a:extLst>
          </p:cNvPr>
          <p:cNvSpPr txBox="1"/>
          <p:nvPr/>
        </p:nvSpPr>
        <p:spPr>
          <a:xfrm>
            <a:off x="10646229" y="601419"/>
            <a:ext cx="80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(sorry)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114E9673-7B55-2837-B407-6E88D508B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310" y="1795111"/>
            <a:ext cx="2867724" cy="50628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98D655-A8F4-F1BD-DE96-B575C942D5C6}"/>
              </a:ext>
            </a:extLst>
          </p:cNvPr>
          <p:cNvSpPr txBox="1"/>
          <p:nvPr/>
        </p:nvSpPr>
        <p:spPr>
          <a:xfrm>
            <a:off x="6975988" y="1286175"/>
            <a:ext cx="992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Protons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200F82-82E3-D8A9-0CC6-679A64FB6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541" y="1797292"/>
            <a:ext cx="2866489" cy="50628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ED39CC-04C6-7F65-E0C1-AB46A0408DF0}"/>
              </a:ext>
            </a:extLst>
          </p:cNvPr>
          <p:cNvSpPr txBox="1"/>
          <p:nvPr/>
        </p:nvSpPr>
        <p:spPr>
          <a:xfrm>
            <a:off x="9895115" y="1301564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9595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43"/>
    </mc:Choice>
    <mc:Fallback xmlns="">
      <p:transition spd="slow" advTm="9504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B40F-DF04-234E-8916-400059387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NONE of These Spacecraft Targeted Shock Science (except ISEE)</a:t>
            </a:r>
          </a:p>
        </p:txBody>
      </p:sp>
      <p:pic>
        <p:nvPicPr>
          <p:cNvPr id="4" name="Picture 2" descr="ISEE-1.jpg">
            <a:extLst>
              <a:ext uri="{FF2B5EF4-FFF2-40B4-BE49-F238E27FC236}">
                <a16:creationId xmlns:a16="http://schemas.microsoft.com/office/drawing/2014/main" id="{29C9B137-59E5-A94C-891D-272D22E79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8" y="1202345"/>
            <a:ext cx="4644609" cy="28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060541-09EC-4640-AEB1-29943C10D520}"/>
              </a:ext>
            </a:extLst>
          </p:cNvPr>
          <p:cNvSpPr txBox="1"/>
          <p:nvPr/>
        </p:nvSpPr>
        <p:spPr>
          <a:xfrm>
            <a:off x="2853014" y="1279753"/>
            <a:ext cx="1935145" cy="3002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1" dirty="0">
                <a:latin typeface="Helvetica" pitchFamily="2" charset="0"/>
              </a:rPr>
              <a:t>ISEE (Launched 1977)</a:t>
            </a:r>
          </a:p>
        </p:txBody>
      </p:sp>
      <p:pic>
        <p:nvPicPr>
          <p:cNvPr id="6" name="Picture 4" descr="The Cluster II constellation.">
            <a:extLst>
              <a:ext uri="{FF2B5EF4-FFF2-40B4-BE49-F238E27FC236}">
                <a16:creationId xmlns:a16="http://schemas.microsoft.com/office/drawing/2014/main" id="{20ECD2D5-1246-4A4A-A3AB-F489B506B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8" y="3875714"/>
            <a:ext cx="4644609" cy="298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DA67F1-7D7A-F744-A4DA-CF31F8373962}"/>
              </a:ext>
            </a:extLst>
          </p:cNvPr>
          <p:cNvSpPr txBox="1"/>
          <p:nvPr/>
        </p:nvSpPr>
        <p:spPr>
          <a:xfrm>
            <a:off x="844706" y="6447321"/>
            <a:ext cx="2089033" cy="3002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1" dirty="0">
                <a:latin typeface="Helvetica" pitchFamily="2" charset="0"/>
              </a:rPr>
              <a:t>Cluster (Launched 2000)</a:t>
            </a:r>
          </a:p>
        </p:txBody>
      </p:sp>
      <p:pic>
        <p:nvPicPr>
          <p:cNvPr id="8" name="Picture 6" descr="Image result for THEMIS spacecraft">
            <a:extLst>
              <a:ext uri="{FF2B5EF4-FFF2-40B4-BE49-F238E27FC236}">
                <a16:creationId xmlns:a16="http://schemas.microsoft.com/office/drawing/2014/main" id="{713C6387-5359-E841-807C-77A8F52D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399" y="3639713"/>
            <a:ext cx="4394960" cy="329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5D9E21-C537-2C4A-A61D-7ACD1654805A}"/>
              </a:ext>
            </a:extLst>
          </p:cNvPr>
          <p:cNvSpPr txBox="1"/>
          <p:nvPr/>
        </p:nvSpPr>
        <p:spPr>
          <a:xfrm>
            <a:off x="6846624" y="4316412"/>
            <a:ext cx="2194832" cy="3002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1" dirty="0">
                <a:latin typeface="Helvetica" pitchFamily="2" charset="0"/>
              </a:rPr>
              <a:t>THEMIS (Launched 2007)</a:t>
            </a:r>
          </a:p>
        </p:txBody>
      </p:sp>
      <p:pic>
        <p:nvPicPr>
          <p:cNvPr id="5122" name="Picture 2" descr="Image result for wind spacecraft">
            <a:extLst>
              <a:ext uri="{FF2B5EF4-FFF2-40B4-BE49-F238E27FC236}">
                <a16:creationId xmlns:a16="http://schemas.microsoft.com/office/drawing/2014/main" id="{0249ABC2-0BF3-0B41-BB0A-2D55BCA9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49735" y="529079"/>
            <a:ext cx="2982287" cy="439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7DB112-757B-A94E-9E72-41B770F518AE}"/>
              </a:ext>
            </a:extLst>
          </p:cNvPr>
          <p:cNvSpPr txBox="1"/>
          <p:nvPr/>
        </p:nvSpPr>
        <p:spPr>
          <a:xfrm>
            <a:off x="8906676" y="1302196"/>
            <a:ext cx="2149805" cy="300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1" dirty="0">
                <a:latin typeface="Helvetica" pitchFamily="2" charset="0"/>
              </a:rPr>
              <a:t>WIND (Launched 1994)</a:t>
            </a:r>
          </a:p>
        </p:txBody>
      </p:sp>
    </p:spTree>
    <p:extLst>
      <p:ext uri="{BB962C8B-B14F-4D97-AF65-F5344CB8AC3E}">
        <p14:creationId xmlns:p14="http://schemas.microsoft.com/office/powerpoint/2010/main" val="3415866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4FEA-C797-E08B-70AE-10515285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REALLY Want to Study Shocks…</a:t>
            </a:r>
          </a:p>
        </p:txBody>
      </p:sp>
      <p:pic>
        <p:nvPicPr>
          <p:cNvPr id="2050" name="Picture 2" descr="We're Gonna Need a Bigger Boat - MDHA | MDHA">
            <a:extLst>
              <a:ext uri="{FF2B5EF4-FFF2-40B4-BE49-F238E27FC236}">
                <a16:creationId xmlns:a16="http://schemas.microsoft.com/office/drawing/2014/main" id="{4EA5F5CE-4127-1F2E-AE8E-ACE385538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167" y="1719723"/>
            <a:ext cx="9243664" cy="397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3350A6-821F-2BB9-53F9-B8B801445917}"/>
              </a:ext>
            </a:extLst>
          </p:cNvPr>
          <p:cNvSpPr txBox="1"/>
          <p:nvPr/>
        </p:nvSpPr>
        <p:spPr>
          <a:xfrm>
            <a:off x="2194931" y="5901616"/>
            <a:ext cx="7802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OR a specifically designed spacecraft mission...</a:t>
            </a:r>
          </a:p>
        </p:txBody>
      </p:sp>
    </p:spTree>
    <p:extLst>
      <p:ext uri="{BB962C8B-B14F-4D97-AF65-F5344CB8AC3E}">
        <p14:creationId xmlns:p14="http://schemas.microsoft.com/office/powerpoint/2010/main" val="3581382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DF7BB-A45C-BD42-8A91-5DD913A7A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432"/>
            <a:ext cx="11353800" cy="1023933"/>
          </a:xfrm>
        </p:spPr>
        <p:txBody>
          <a:bodyPr>
            <a:normAutofit fontScale="90000"/>
          </a:bodyPr>
          <a:lstStyle/>
          <a:p>
            <a:r>
              <a:rPr lang="en-US" dirty="0"/>
              <a:t>MAKOS – Multi</a:t>
            </a:r>
            <a:r>
              <a:rPr lang="en-US" dirty="0">
                <a:solidFill>
                  <a:srgbClr val="323F4F"/>
                </a:solidFill>
              </a:rPr>
              <a:t>-</a:t>
            </a:r>
            <a:r>
              <a:rPr lang="en-US" dirty="0"/>
              <a:t>point Assessment of the Kinematics Of Shocks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AC1A9-B706-9B49-B107-AA78DC295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987" y="1960790"/>
            <a:ext cx="5836920" cy="4760687"/>
          </a:xfrm>
        </p:spPr>
        <p:txBody>
          <a:bodyPr>
            <a:normAutofit fontScale="85000" lnSpcReduction="20000"/>
          </a:bodyPr>
          <a:lstStyle/>
          <a:p>
            <a:pPr marL="457189" indent="-457189">
              <a:buFont typeface="+mj-lt"/>
              <a:buAutoNum type="arabicPeriod"/>
            </a:pPr>
            <a:r>
              <a:rPr lang="en-US" i="1" dirty="0">
                <a:solidFill>
                  <a:srgbClr val="FF0000"/>
                </a:solidFill>
              </a:rPr>
              <a:t>What is the energy budget on either side of a </a:t>
            </a:r>
            <a:r>
              <a:rPr lang="en-US" i="1" dirty="0" err="1">
                <a:solidFill>
                  <a:srgbClr val="FF0000"/>
                </a:solidFill>
              </a:rPr>
              <a:t>collisionless</a:t>
            </a:r>
            <a:r>
              <a:rPr lang="en-US" i="1" dirty="0">
                <a:solidFill>
                  <a:srgbClr val="FF0000"/>
                </a:solidFill>
              </a:rPr>
              <a:t> shock?</a:t>
            </a:r>
          </a:p>
          <a:p>
            <a:pPr marL="750869" lvl="1" indent="-285744"/>
            <a:r>
              <a:rPr lang="en-US" i="1" dirty="0"/>
              <a:t>Measure all dominant forms of energy upstream and downstream of the bow shock</a:t>
            </a:r>
          </a:p>
          <a:p>
            <a:pPr marL="750869" lvl="1" indent="-285744"/>
            <a:r>
              <a:rPr lang="en-US" i="1" dirty="0"/>
              <a:t>Upstream and downstream measurements taken simultaneously from at least two spacecraft</a:t>
            </a:r>
            <a:endParaRPr lang="en-US" dirty="0"/>
          </a:p>
          <a:p>
            <a:pPr marL="457189" indent="-457189">
              <a:buFont typeface="+mj-lt"/>
              <a:buAutoNum type="arabicPeriod"/>
            </a:pPr>
            <a:r>
              <a:rPr lang="en-US" i="1" dirty="0">
                <a:solidFill>
                  <a:srgbClr val="00B050"/>
                </a:solidFill>
              </a:rPr>
              <a:t>What are the processes governing energy conversion at &amp; within </a:t>
            </a:r>
            <a:r>
              <a:rPr lang="en-US" i="1" dirty="0" err="1">
                <a:solidFill>
                  <a:srgbClr val="00B050"/>
                </a:solidFill>
              </a:rPr>
              <a:t>collisionless</a:t>
            </a:r>
            <a:r>
              <a:rPr lang="en-US" i="1" dirty="0">
                <a:solidFill>
                  <a:srgbClr val="00B050"/>
                </a:solidFill>
              </a:rPr>
              <a:t> shocks?</a:t>
            </a:r>
          </a:p>
          <a:p>
            <a:pPr marL="750869" lvl="1" indent="-285744"/>
            <a:r>
              <a:rPr lang="en-US" i="1" dirty="0"/>
              <a:t>Observe electromagnetic fields and particle populations within the shock layer</a:t>
            </a:r>
          </a:p>
          <a:p>
            <a:pPr marL="457189" indent="-457189">
              <a:buFont typeface="+mj-lt"/>
              <a:buAutoNum type="arabicPeriod"/>
            </a:pPr>
            <a:r>
              <a:rPr lang="en-US" i="1" dirty="0">
                <a:solidFill>
                  <a:schemeClr val="accent1"/>
                </a:solidFill>
              </a:rPr>
              <a:t>How &amp; why do these processes vary with shock orientation and driving conditions?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BEF6D4-EF5E-D445-B5D4-35BCC2CF6DAD}"/>
              </a:ext>
            </a:extLst>
          </p:cNvPr>
          <p:cNvSpPr txBox="1"/>
          <p:nvPr/>
        </p:nvSpPr>
        <p:spPr>
          <a:xfrm>
            <a:off x="259081" y="1285467"/>
            <a:ext cx="2933367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defTabSz="457189"/>
            <a:r>
              <a:rPr lang="en-US" sz="2800" b="1" i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Science Questions: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1FACEA-3506-CC48-A661-C2F06A87C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967" y="2233233"/>
            <a:ext cx="4746496" cy="32315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EA058A-4152-7784-D053-6945C6D34390}"/>
              </a:ext>
            </a:extLst>
          </p:cNvPr>
          <p:cNvSpPr txBox="1"/>
          <p:nvPr/>
        </p:nvSpPr>
        <p:spPr>
          <a:xfrm>
            <a:off x="6141654" y="1393188"/>
            <a:ext cx="5981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sz="2800" dirty="0">
                <a:solidFill>
                  <a:prstClr val="black"/>
                </a:solidFill>
                <a:latin typeface="Helvetica" pitchFamily="2" charset="0"/>
              </a:rPr>
              <a:t>Heliophysics Mission Concept Study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A08F5F-7608-CA39-7328-C76AD1C166B8}"/>
              </a:ext>
            </a:extLst>
          </p:cNvPr>
          <p:cNvSpPr txBox="1"/>
          <p:nvPr/>
        </p:nvSpPr>
        <p:spPr>
          <a:xfrm>
            <a:off x="6141652" y="5642351"/>
            <a:ext cx="5981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400" dirty="0">
                <a:solidFill>
                  <a:prstClr val="black"/>
                </a:solidFill>
                <a:latin typeface="Helvetica" pitchFamily="2" charset="0"/>
              </a:rPr>
              <a:t>To Be Submitted to the 2024 Heliophysics Decadal Survey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C50A81-7751-1E93-5104-3E91795DE701}"/>
              </a:ext>
            </a:extLst>
          </p:cNvPr>
          <p:cNvSpPr txBox="1"/>
          <p:nvPr/>
        </p:nvSpPr>
        <p:spPr>
          <a:xfrm>
            <a:off x="7574738" y="6508612"/>
            <a:ext cx="3090911" cy="318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67" dirty="0" err="1">
                <a:latin typeface="Helvetica" pitchFamily="2" charset="0"/>
              </a:rPr>
              <a:t>Katherine.Goodrich@mail.wvu.edu</a:t>
            </a:r>
            <a:endParaRPr lang="en-US" sz="1467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50"/>
    </mc:Choice>
    <mc:Fallback xmlns="">
      <p:transition spd="slow" advTm="7505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6A99-B60F-1453-DC08-3D65D075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Everything is Fine!</a:t>
            </a:r>
          </a:p>
        </p:txBody>
      </p:sp>
      <p:pic>
        <p:nvPicPr>
          <p:cNvPr id="5" name="Picture 4" descr="A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1977D000-B5B2-BEA3-0C59-9674AF014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38864"/>
            <a:ext cx="2875936" cy="3834581"/>
          </a:xfrm>
          <a:prstGeom prst="rect">
            <a:avLst/>
          </a:prstGeom>
        </p:spPr>
      </p:pic>
      <p:pic>
        <p:nvPicPr>
          <p:cNvPr id="7" name="Picture 6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2345CAF2-8363-D065-AD5B-DF2B9E94C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136" y="1238864"/>
            <a:ext cx="3954468" cy="2965851"/>
          </a:xfrm>
          <a:prstGeom prst="rect">
            <a:avLst/>
          </a:prstGeom>
        </p:spPr>
      </p:pic>
      <p:pic>
        <p:nvPicPr>
          <p:cNvPr id="9" name="Picture 8" descr="A person holding a computer&#10;&#10;Description automatically generated with low confidence">
            <a:extLst>
              <a:ext uri="{FF2B5EF4-FFF2-40B4-BE49-F238E27FC236}">
                <a16:creationId xmlns:a16="http://schemas.microsoft.com/office/drawing/2014/main" id="{F19AFD8E-E967-1C78-2A1C-389951328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136" y="3868602"/>
            <a:ext cx="3954468" cy="2965851"/>
          </a:xfrm>
          <a:prstGeom prst="rect">
            <a:avLst/>
          </a:prstGeom>
        </p:spPr>
      </p:pic>
      <p:pic>
        <p:nvPicPr>
          <p:cNvPr id="11" name="Picture 10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490EA6AE-21A4-A6A6-5B77-F5F6AB795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604" y="2312647"/>
            <a:ext cx="4149214" cy="3111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E8D067-D414-A4AF-BA58-06FF77606D50}"/>
              </a:ext>
            </a:extLst>
          </p:cNvPr>
          <p:cNvSpPr txBox="1"/>
          <p:nvPr/>
        </p:nvSpPr>
        <p:spPr>
          <a:xfrm>
            <a:off x="838200" y="5399951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Postmates is a good app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78EF45-4406-E328-8A98-2D90AE2C0FD5}"/>
              </a:ext>
            </a:extLst>
          </p:cNvPr>
          <p:cNvSpPr txBox="1"/>
          <p:nvPr/>
        </p:nvSpPr>
        <p:spPr>
          <a:xfrm>
            <a:off x="7643919" y="1404814"/>
            <a:ext cx="419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I’m not dead yet! I feel happy!</a:t>
            </a:r>
          </a:p>
          <a:p>
            <a:pPr algn="ctr"/>
            <a:r>
              <a:rPr lang="en-US" dirty="0">
                <a:latin typeface="Helvetica" pitchFamily="2" charset="0"/>
              </a:rPr>
              <a:t>And everyone else I know feels fine too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86438C-EE29-F2E2-D7F8-E2972FD19AEA}"/>
              </a:ext>
            </a:extLst>
          </p:cNvPr>
          <p:cNvSpPr txBox="1"/>
          <p:nvPr/>
        </p:nvSpPr>
        <p:spPr>
          <a:xfrm>
            <a:off x="8250942" y="5809061"/>
            <a:ext cx="3480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Do not panic!</a:t>
            </a:r>
          </a:p>
          <a:p>
            <a:pPr algn="ctr"/>
            <a:r>
              <a:rPr lang="en-US" dirty="0">
                <a:latin typeface="Helvetica" pitchFamily="2" charset="0"/>
              </a:rPr>
              <a:t>Go to the beach!</a:t>
            </a:r>
          </a:p>
          <a:p>
            <a:pPr algn="ctr"/>
            <a:r>
              <a:rPr lang="en-US" dirty="0">
                <a:latin typeface="Helvetica" pitchFamily="2" charset="0"/>
              </a:rPr>
              <a:t>(after my talk, and wear a mask)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9629F3-B094-D67B-7108-9B0B00F20507}"/>
              </a:ext>
            </a:extLst>
          </p:cNvPr>
          <p:cNvSpPr txBox="1"/>
          <p:nvPr/>
        </p:nvSpPr>
        <p:spPr>
          <a:xfrm>
            <a:off x="372364" y="5809061"/>
            <a:ext cx="3265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I am flush with tissues and cough syrup</a:t>
            </a:r>
          </a:p>
          <a:p>
            <a:pPr algn="ctr"/>
            <a:r>
              <a:rPr lang="en-US" dirty="0">
                <a:latin typeface="Helvetica" pitchFamily="2" charset="0"/>
              </a:rPr>
              <a:t>(but I don’t need them)</a:t>
            </a:r>
          </a:p>
        </p:txBody>
      </p:sp>
    </p:spTree>
    <p:extLst>
      <p:ext uri="{BB962C8B-B14F-4D97-AF65-F5344CB8AC3E}">
        <p14:creationId xmlns:p14="http://schemas.microsoft.com/office/powerpoint/2010/main" val="1143195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97D8E-D6C6-B543-82D5-35F541C1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344" y="84218"/>
            <a:ext cx="8375248" cy="1023933"/>
          </a:xfrm>
        </p:spPr>
        <p:txBody>
          <a:bodyPr>
            <a:normAutofit/>
          </a:bodyPr>
          <a:lstStyle/>
          <a:p>
            <a:r>
              <a:rPr lang="en-US" dirty="0"/>
              <a:t>Mission Orbit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384C-3303-4544-9F2D-1B61D469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30197"/>
            <a:ext cx="4464057" cy="53159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4 identically-instrumented small satellites to probe both ion kinetic and MHD spatial scales simultaneously 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Lunar resonant orbit;</a:t>
            </a:r>
            <a:br>
              <a:rPr lang="en-US" dirty="0"/>
            </a:br>
            <a:br>
              <a:rPr lang="en-US" baseline="-25000" dirty="0"/>
            </a:br>
            <a:r>
              <a:rPr lang="en-US" dirty="0"/>
              <a:t>2 co-planar orbits</a:t>
            </a:r>
          </a:p>
          <a:p>
            <a:pPr lvl="1"/>
            <a:r>
              <a:rPr lang="en-US" dirty="0"/>
              <a:t>Orbit maximizes number of bow shock crossings (&gt;100/year) </a:t>
            </a:r>
          </a:p>
          <a:p>
            <a:pPr lvl="1"/>
            <a:r>
              <a:rPr lang="en-US" dirty="0"/>
              <a:t>Dwell time in </a:t>
            </a:r>
            <a:br>
              <a:rPr lang="en-US" dirty="0"/>
            </a:br>
            <a:r>
              <a:rPr lang="en-US" dirty="0"/>
              <a:t>solar wind to capture potential IP shocks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F96DFD-4EFD-709F-5443-40241C67B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969" y="1273131"/>
            <a:ext cx="4044955" cy="38740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0ECCB6-FCE8-1AD0-2E3E-736D23B35F85}"/>
              </a:ext>
            </a:extLst>
          </p:cNvPr>
          <p:cNvSpPr/>
          <p:nvPr/>
        </p:nvSpPr>
        <p:spPr>
          <a:xfrm>
            <a:off x="5438779" y="5671291"/>
            <a:ext cx="643467" cy="64346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9C8474-75C3-FE3F-B47D-72FB5C2BC422}"/>
              </a:ext>
            </a:extLst>
          </p:cNvPr>
          <p:cNvSpPr/>
          <p:nvPr/>
        </p:nvSpPr>
        <p:spPr>
          <a:xfrm>
            <a:off x="6584941" y="5703353"/>
            <a:ext cx="643467" cy="64346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8663-2D5A-F67C-A737-352466F9BD50}"/>
              </a:ext>
            </a:extLst>
          </p:cNvPr>
          <p:cNvSpPr/>
          <p:nvPr/>
        </p:nvSpPr>
        <p:spPr>
          <a:xfrm>
            <a:off x="9211733" y="5703353"/>
            <a:ext cx="643467" cy="64346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32EE94-E558-E3C8-9949-E8ED4EC66121}"/>
              </a:ext>
            </a:extLst>
          </p:cNvPr>
          <p:cNvSpPr/>
          <p:nvPr/>
        </p:nvSpPr>
        <p:spPr>
          <a:xfrm>
            <a:off x="10291233" y="5703353"/>
            <a:ext cx="643467" cy="64346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DD8F1E1-F1C7-E274-C8FE-3D47C470E230}"/>
              </a:ext>
            </a:extLst>
          </p:cNvPr>
          <p:cNvCxnSpPr/>
          <p:nvPr/>
        </p:nvCxnSpPr>
        <p:spPr>
          <a:xfrm>
            <a:off x="5416541" y="6550020"/>
            <a:ext cx="1758943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8FACC31-4A03-17D0-3A83-3C7D1C89732B}"/>
              </a:ext>
            </a:extLst>
          </p:cNvPr>
          <p:cNvCxnSpPr/>
          <p:nvPr/>
        </p:nvCxnSpPr>
        <p:spPr>
          <a:xfrm>
            <a:off x="9175758" y="6550020"/>
            <a:ext cx="1758943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3C2113E-74AF-4E63-58D4-71F9D68260EE}"/>
              </a:ext>
            </a:extLst>
          </p:cNvPr>
          <p:cNvCxnSpPr>
            <a:cxnSpLocks/>
          </p:cNvCxnSpPr>
          <p:nvPr/>
        </p:nvCxnSpPr>
        <p:spPr>
          <a:xfrm>
            <a:off x="5410193" y="5538371"/>
            <a:ext cx="5524507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BA5D2DD-FCD7-3E15-9A4C-FB3C2A8E561F}"/>
              </a:ext>
            </a:extLst>
          </p:cNvPr>
          <p:cNvSpPr txBox="1"/>
          <p:nvPr/>
        </p:nvSpPr>
        <p:spPr>
          <a:xfrm>
            <a:off x="5302258" y="6536804"/>
            <a:ext cx="213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100s km (ion kinetic)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D42D5A-6D1B-C4CE-0A7E-3C069660F413}"/>
              </a:ext>
            </a:extLst>
          </p:cNvPr>
          <p:cNvSpPr txBox="1"/>
          <p:nvPr/>
        </p:nvSpPr>
        <p:spPr>
          <a:xfrm>
            <a:off x="8989680" y="6536804"/>
            <a:ext cx="213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100s km (ion kinetic)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413D0C-CF05-4332-BA05-15F13CE870C7}"/>
              </a:ext>
            </a:extLst>
          </p:cNvPr>
          <p:cNvSpPr txBox="1"/>
          <p:nvPr/>
        </p:nvSpPr>
        <p:spPr>
          <a:xfrm>
            <a:off x="6954228" y="5129677"/>
            <a:ext cx="2436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Several RE (MHD scales)</a:t>
            </a:r>
          </a:p>
        </p:txBody>
      </p:sp>
    </p:spTree>
    <p:extLst>
      <p:ext uri="{BB962C8B-B14F-4D97-AF65-F5344CB8AC3E}">
        <p14:creationId xmlns:p14="http://schemas.microsoft.com/office/powerpoint/2010/main" val="39143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03"/>
    </mc:Choice>
    <mc:Fallback xmlns="">
      <p:transition spd="slow" advTm="6040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7C775-C463-4CF4-C463-275B312C9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109431"/>
            <a:ext cx="6047814" cy="1023933"/>
          </a:xfrm>
        </p:spPr>
        <p:txBody>
          <a:bodyPr>
            <a:normAutofit fontScale="90000"/>
          </a:bodyPr>
          <a:lstStyle/>
          <a:p>
            <a:r>
              <a:rPr lang="en-US" dirty="0"/>
              <a:t>MAKOS Instrument Payload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2B3E92A-FC50-CFDB-DD9D-F5F84960E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107" y="1382486"/>
            <a:ext cx="3101444" cy="5475514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401ABC03-43DE-AAD1-1C7F-40FAA6BB0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2486"/>
            <a:ext cx="3100107" cy="5475514"/>
          </a:xfrm>
          <a:prstGeom prst="rect">
            <a:avLst/>
          </a:prstGeom>
        </p:spPr>
      </p:pic>
      <p:pic>
        <p:nvPicPr>
          <p:cNvPr id="9" name="Picture 8" descr="Chart, diagram&#10;&#10;Description automatically generated">
            <a:extLst>
              <a:ext uri="{FF2B5EF4-FFF2-40B4-BE49-F238E27FC236}">
                <a16:creationId xmlns:a16="http://schemas.microsoft.com/office/drawing/2014/main" id="{13B413D6-9B33-F7A1-708D-195CADC0A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071" y="165334"/>
            <a:ext cx="5183450" cy="3172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2CEAB0-D6E5-E813-6231-BC8D26D4E1EF}"/>
              </a:ext>
            </a:extLst>
          </p:cNvPr>
          <p:cNvSpPr txBox="1"/>
          <p:nvPr/>
        </p:nvSpPr>
        <p:spPr>
          <a:xfrm>
            <a:off x="8381999" y="186323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THOR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2546086E-C543-0A72-875F-712B3A7D6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617" y="3331812"/>
            <a:ext cx="5247424" cy="343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74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482C2-1F7C-35EE-7CC6-E4625A7FC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MAKOS Team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999A6C-C135-387F-4262-BDFEEB533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2653"/>
            <a:ext cx="10515600" cy="534828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Principal Investigator</a:t>
            </a:r>
          </a:p>
          <a:p>
            <a:pPr lvl="1"/>
            <a:r>
              <a:rPr lang="en-US" dirty="0"/>
              <a:t>Katherine Goodrich – West Virginia University</a:t>
            </a:r>
          </a:p>
          <a:p>
            <a:r>
              <a:rPr lang="en-US" dirty="0"/>
              <a:t>Science Team Members</a:t>
            </a:r>
          </a:p>
          <a:p>
            <a:pPr lvl="1"/>
            <a:r>
              <a:rPr lang="en-US" dirty="0"/>
              <a:t>Drew Turner – Applied Physics Laboratory</a:t>
            </a:r>
          </a:p>
          <a:p>
            <a:pPr lvl="1"/>
            <a:r>
              <a:rPr lang="en-US" dirty="0"/>
              <a:t>Ian Cohen – Applied Physics Laboratory</a:t>
            </a:r>
          </a:p>
          <a:p>
            <a:pPr lvl="1"/>
            <a:r>
              <a:rPr lang="en-US" dirty="0"/>
              <a:t>Lynn Wilson ||| - Goddard Space Flight Center</a:t>
            </a:r>
          </a:p>
          <a:p>
            <a:pPr lvl="1"/>
            <a:r>
              <a:rPr lang="en-US" dirty="0"/>
              <a:t>Steven Schwartz – CU Boulder/Imperial College</a:t>
            </a:r>
          </a:p>
          <a:p>
            <a:r>
              <a:rPr lang="en-US" dirty="0"/>
              <a:t>Mission and Spacecraft Design Team – SwRI</a:t>
            </a:r>
          </a:p>
          <a:p>
            <a:pPr lvl="1"/>
            <a:r>
              <a:rPr lang="en-US" dirty="0"/>
              <a:t>Amir Caspi</a:t>
            </a:r>
          </a:p>
          <a:p>
            <a:pPr lvl="1"/>
            <a:r>
              <a:rPr lang="en-US" dirty="0"/>
              <a:t>Keith Smith</a:t>
            </a:r>
          </a:p>
          <a:p>
            <a:pPr lvl="1"/>
            <a:r>
              <a:rPr lang="en-US" dirty="0"/>
              <a:t>Randy Rose</a:t>
            </a:r>
          </a:p>
          <a:p>
            <a:r>
              <a:rPr lang="en-US" dirty="0"/>
              <a:t>Collaborators</a:t>
            </a:r>
          </a:p>
          <a:p>
            <a:pPr lvl="1"/>
            <a:r>
              <a:rPr lang="en-US" dirty="0"/>
              <a:t>Phyllis Whittlesey – Space Sciences Laboratory</a:t>
            </a:r>
          </a:p>
          <a:p>
            <a:pPr lvl="1"/>
            <a:r>
              <a:rPr lang="en-US" dirty="0"/>
              <a:t>Ferdinand </a:t>
            </a:r>
            <a:r>
              <a:rPr lang="en-US" dirty="0" err="1"/>
              <a:t>Plaschke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–</a:t>
            </a:r>
            <a:r>
              <a:rPr lang="en-US" dirty="0"/>
              <a:t> </a:t>
            </a:r>
            <a:r>
              <a:rPr lang="en-US" dirty="0" err="1"/>
              <a:t>Technische</a:t>
            </a:r>
            <a:r>
              <a:rPr lang="en-US" dirty="0"/>
              <a:t> Universität Braunschweig</a:t>
            </a:r>
          </a:p>
          <a:p>
            <a:r>
              <a:rPr lang="en-US" dirty="0"/>
              <a:t>Interested in Showing Support? Want to learn more?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8B9C26-BCA9-2E7E-3A78-37B87468B644}"/>
              </a:ext>
            </a:extLst>
          </p:cNvPr>
          <p:cNvSpPr txBox="1"/>
          <p:nvPr/>
        </p:nvSpPr>
        <p:spPr>
          <a:xfrm>
            <a:off x="1851431" y="6399755"/>
            <a:ext cx="3090911" cy="318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67" dirty="0" err="1">
                <a:latin typeface="Helvetica" pitchFamily="2" charset="0"/>
              </a:rPr>
              <a:t>Katherine.Goodrich@mail.wvu.edu</a:t>
            </a:r>
            <a:endParaRPr lang="en-US" sz="1467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556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13E2E-AB7A-EC27-4D1A-E55F37D74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</a:t>
            </a:r>
            <a:r>
              <a:rPr lang="en-US" b="1" i="1" dirty="0"/>
              <a:t>YOU </a:t>
            </a:r>
            <a:r>
              <a:rPr lang="en-US" dirty="0"/>
              <a:t>Want to Observe Shocks?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0B150-8CED-D85D-2EA8-D36284C5F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 spacecraft constellations are great</a:t>
            </a:r>
          </a:p>
          <a:p>
            <a:pPr lvl="1"/>
            <a:r>
              <a:rPr lang="en-US" dirty="0"/>
              <a:t>Large spatial coverage </a:t>
            </a:r>
          </a:p>
          <a:p>
            <a:pPr lvl="1"/>
            <a:r>
              <a:rPr lang="en-US" dirty="0"/>
              <a:t>Excellent overall context</a:t>
            </a:r>
          </a:p>
          <a:p>
            <a:pPr lvl="1"/>
            <a:r>
              <a:rPr lang="en-US" dirty="0"/>
              <a:t>Low resolution instruments</a:t>
            </a:r>
          </a:p>
          <a:p>
            <a:pPr lvl="1"/>
            <a:r>
              <a:rPr lang="en-US" dirty="0"/>
              <a:t>Bad kinetic plasma physics coverage</a:t>
            </a:r>
          </a:p>
          <a:p>
            <a:r>
              <a:rPr lang="en-US" dirty="0"/>
              <a:t>Specialized, high-cadence instrumentation spacecraft are also great</a:t>
            </a:r>
          </a:p>
          <a:p>
            <a:pPr lvl="1"/>
            <a:r>
              <a:rPr lang="en-US" dirty="0"/>
              <a:t>Localized spatial coverage</a:t>
            </a:r>
          </a:p>
          <a:p>
            <a:pPr lvl="1"/>
            <a:r>
              <a:rPr lang="en-US" dirty="0"/>
              <a:t>Not the best overall context</a:t>
            </a:r>
          </a:p>
          <a:p>
            <a:pPr lvl="1"/>
            <a:r>
              <a:rPr lang="en-US" dirty="0"/>
              <a:t>High resolution instruments</a:t>
            </a:r>
          </a:p>
          <a:p>
            <a:pPr lvl="1"/>
            <a:r>
              <a:rPr lang="en-US" dirty="0"/>
              <a:t>Excellent kinetic plasma physics coverage</a:t>
            </a:r>
          </a:p>
          <a:p>
            <a:r>
              <a:rPr lang="en-US" dirty="0"/>
              <a:t>We need to pursue BOTH when measuring space plasma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1B756F-FD83-44AE-9314-2021B97EC2E8}"/>
              </a:ext>
            </a:extLst>
          </p:cNvPr>
          <p:cNvSpPr txBox="1"/>
          <p:nvPr/>
        </p:nvSpPr>
        <p:spPr>
          <a:xfrm>
            <a:off x="2647812" y="6023865"/>
            <a:ext cx="6896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elvetica" pitchFamily="2" charset="0"/>
              </a:rPr>
              <a:t>DON’T FORGET KINETIC PHYSICS</a:t>
            </a:r>
          </a:p>
        </p:txBody>
      </p:sp>
    </p:spTree>
    <p:extLst>
      <p:ext uri="{BB962C8B-B14F-4D97-AF65-F5344CB8AC3E}">
        <p14:creationId xmlns:p14="http://schemas.microsoft.com/office/powerpoint/2010/main" val="678132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A3A95-BF14-64F7-93FD-83904748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SHINE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30AF9-86CF-C423-540B-2077DC2A0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1) How is energy dissipated/transferred at collisionless shocks through self-generated kinetic plasma mechanisms?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2) How do these kinetic mechanisms depend on the local plasma environment throughout the heliosphere?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3) How well can we address these questions with current and upcoming missions?</a:t>
            </a:r>
          </a:p>
        </p:txBody>
      </p:sp>
    </p:spTree>
    <p:extLst>
      <p:ext uri="{BB962C8B-B14F-4D97-AF65-F5344CB8AC3E}">
        <p14:creationId xmlns:p14="http://schemas.microsoft.com/office/powerpoint/2010/main" val="3374636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D71C860E-3D10-3AE6-9001-9C1695377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761" y="1272652"/>
            <a:ext cx="5475917" cy="547591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069B36-6D3C-6359-41BB-CD4C5D474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72652"/>
            <a:ext cx="5181600" cy="4904313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Macrostructure of the bow shock is complex due to changes in solar wind</a:t>
            </a:r>
          </a:p>
          <a:p>
            <a:pPr lvl="1"/>
            <a:r>
              <a:rPr lang="en-US" sz="1800" dirty="0"/>
              <a:t>Speed</a:t>
            </a:r>
          </a:p>
          <a:p>
            <a:pPr lvl="1"/>
            <a:r>
              <a:rPr lang="en-US" sz="1800" dirty="0"/>
              <a:t>Interplanetary Magnetic Field (IMF) direction</a:t>
            </a:r>
          </a:p>
          <a:p>
            <a:pPr lvl="1"/>
            <a:endParaRPr lang="en-US" sz="1800" dirty="0"/>
          </a:p>
          <a:p>
            <a:r>
              <a:rPr lang="en-US" sz="1800" dirty="0"/>
              <a:t>Quasi-perpendicular (n ⟂ IMF)</a:t>
            </a:r>
          </a:p>
          <a:p>
            <a:pPr lvl="1"/>
            <a:r>
              <a:rPr lang="en-US" sz="1800" dirty="0"/>
              <a:t>Easier to observe</a:t>
            </a:r>
          </a:p>
          <a:p>
            <a:pPr lvl="1"/>
            <a:r>
              <a:rPr lang="en-US" sz="1800" dirty="0"/>
              <a:t>Shock spatially confined</a:t>
            </a:r>
          </a:p>
          <a:p>
            <a:pPr marL="257168" lvl="1" indent="0">
              <a:buNone/>
            </a:pPr>
            <a:endParaRPr lang="en-US" sz="1800" dirty="0"/>
          </a:p>
          <a:p>
            <a:r>
              <a:rPr lang="en-US" sz="1800" dirty="0"/>
              <a:t>Quasi-parallel (n || IMF)</a:t>
            </a:r>
          </a:p>
          <a:p>
            <a:pPr lvl="1"/>
            <a:r>
              <a:rPr lang="en-US" sz="1800" dirty="0"/>
              <a:t>Easier for particles to escape upstream</a:t>
            </a:r>
          </a:p>
          <a:p>
            <a:pPr lvl="1"/>
            <a:r>
              <a:rPr lang="en-US" sz="1800" dirty="0"/>
              <a:t>Shock elongated into turbulent upstream</a:t>
            </a:r>
          </a:p>
          <a:p>
            <a:endParaRPr lang="en-US" sz="1800" dirty="0"/>
          </a:p>
          <a:p>
            <a:r>
              <a:rPr lang="en-US" sz="1800" dirty="0">
                <a:solidFill>
                  <a:srgbClr val="FF0000"/>
                </a:solidFill>
              </a:rPr>
              <a:t>Ram</a:t>
            </a:r>
            <a:r>
              <a:rPr lang="en-US" sz="1800" dirty="0"/>
              <a:t> -&gt; </a:t>
            </a:r>
            <a:r>
              <a:rPr lang="en-US" sz="1800" dirty="0">
                <a:solidFill>
                  <a:schemeClr val="accent1"/>
                </a:solidFill>
              </a:rPr>
              <a:t>Not Ram </a:t>
            </a:r>
            <a:r>
              <a:rPr lang="en-US" sz="1800" dirty="0"/>
              <a:t>Energy?</a:t>
            </a:r>
          </a:p>
          <a:p>
            <a:pPr lvl="1"/>
            <a:r>
              <a:rPr lang="en-US" sz="1800" dirty="0"/>
              <a:t>Depends on what kind of shock you are</a:t>
            </a:r>
          </a:p>
          <a:p>
            <a:pPr lvl="1"/>
            <a:r>
              <a:rPr lang="en-US" sz="1800" dirty="0"/>
              <a:t>And what the sun is doing at any given moment</a:t>
            </a:r>
          </a:p>
        </p:txBody>
      </p:sp>
      <p:sp>
        <p:nvSpPr>
          <p:cNvPr id="1031" name="Title 3">
            <a:extLst>
              <a:ext uri="{FF2B5EF4-FFF2-40B4-BE49-F238E27FC236}">
                <a16:creationId xmlns:a16="http://schemas.microsoft.com/office/drawing/2014/main" id="{C71D697A-AD3A-50E6-5387-4F7E6D9F5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31"/>
            <a:ext cx="10515600" cy="1023933"/>
          </a:xfrm>
        </p:spPr>
        <p:txBody>
          <a:bodyPr/>
          <a:lstStyle/>
          <a:p>
            <a:r>
              <a:rPr lang="en-US" dirty="0"/>
              <a:t>The Shock is a “Breathing Barrier”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E2924E9-4757-B80D-966F-14EE0DEBA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479" y="6337579"/>
            <a:ext cx="2172928" cy="26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265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B40F-DF04-234E-8916-400059387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40+ Years of Observations</a:t>
            </a:r>
          </a:p>
        </p:txBody>
      </p:sp>
      <p:pic>
        <p:nvPicPr>
          <p:cNvPr id="4" name="Picture 2" descr="ISEE-1.jpg">
            <a:extLst>
              <a:ext uri="{FF2B5EF4-FFF2-40B4-BE49-F238E27FC236}">
                <a16:creationId xmlns:a16="http://schemas.microsoft.com/office/drawing/2014/main" id="{29C9B137-59E5-A94C-891D-272D22E79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8" y="1202345"/>
            <a:ext cx="4644609" cy="28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060541-09EC-4640-AEB1-29943C10D520}"/>
              </a:ext>
            </a:extLst>
          </p:cNvPr>
          <p:cNvSpPr txBox="1"/>
          <p:nvPr/>
        </p:nvSpPr>
        <p:spPr>
          <a:xfrm>
            <a:off x="2853014" y="1279753"/>
            <a:ext cx="1935145" cy="3002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1" dirty="0">
                <a:latin typeface="Helvetica" pitchFamily="2" charset="0"/>
              </a:rPr>
              <a:t>ISEE (Launched 1977)</a:t>
            </a:r>
          </a:p>
        </p:txBody>
      </p:sp>
      <p:pic>
        <p:nvPicPr>
          <p:cNvPr id="6" name="Picture 4" descr="The Cluster II constellation.">
            <a:extLst>
              <a:ext uri="{FF2B5EF4-FFF2-40B4-BE49-F238E27FC236}">
                <a16:creationId xmlns:a16="http://schemas.microsoft.com/office/drawing/2014/main" id="{20ECD2D5-1246-4A4A-A3AB-F489B506B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8" y="3875714"/>
            <a:ext cx="4644609" cy="298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DA67F1-7D7A-F744-A4DA-CF31F8373962}"/>
              </a:ext>
            </a:extLst>
          </p:cNvPr>
          <p:cNvSpPr txBox="1"/>
          <p:nvPr/>
        </p:nvSpPr>
        <p:spPr>
          <a:xfrm>
            <a:off x="844706" y="6447321"/>
            <a:ext cx="2089033" cy="3002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1" dirty="0">
                <a:latin typeface="Helvetica" pitchFamily="2" charset="0"/>
              </a:rPr>
              <a:t>Cluster (Launched 2000)</a:t>
            </a:r>
          </a:p>
        </p:txBody>
      </p:sp>
      <p:pic>
        <p:nvPicPr>
          <p:cNvPr id="8" name="Picture 6" descr="Image result for THEMIS spacecraft">
            <a:extLst>
              <a:ext uri="{FF2B5EF4-FFF2-40B4-BE49-F238E27FC236}">
                <a16:creationId xmlns:a16="http://schemas.microsoft.com/office/drawing/2014/main" id="{713C6387-5359-E841-807C-77A8F52D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399" y="3639713"/>
            <a:ext cx="4394960" cy="329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5D9E21-C537-2C4A-A61D-7ACD1654805A}"/>
              </a:ext>
            </a:extLst>
          </p:cNvPr>
          <p:cNvSpPr txBox="1"/>
          <p:nvPr/>
        </p:nvSpPr>
        <p:spPr>
          <a:xfrm>
            <a:off x="6846624" y="4316412"/>
            <a:ext cx="2194832" cy="3002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1" dirty="0">
                <a:latin typeface="Helvetica" pitchFamily="2" charset="0"/>
              </a:rPr>
              <a:t>THEMIS (Launched 2007)</a:t>
            </a:r>
          </a:p>
        </p:txBody>
      </p:sp>
      <p:pic>
        <p:nvPicPr>
          <p:cNvPr id="5122" name="Picture 2" descr="Image result for wind spacecraft">
            <a:extLst>
              <a:ext uri="{FF2B5EF4-FFF2-40B4-BE49-F238E27FC236}">
                <a16:creationId xmlns:a16="http://schemas.microsoft.com/office/drawing/2014/main" id="{0249ABC2-0BF3-0B41-BB0A-2D55BCA9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49735" y="529079"/>
            <a:ext cx="2982287" cy="439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7DB112-757B-A94E-9E72-41B770F518AE}"/>
              </a:ext>
            </a:extLst>
          </p:cNvPr>
          <p:cNvSpPr txBox="1"/>
          <p:nvPr/>
        </p:nvSpPr>
        <p:spPr>
          <a:xfrm>
            <a:off x="8906676" y="1302196"/>
            <a:ext cx="2149805" cy="300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1" dirty="0">
                <a:latin typeface="Helvetica" pitchFamily="2" charset="0"/>
              </a:rPr>
              <a:t>WIND (Launched 1994)</a:t>
            </a:r>
          </a:p>
        </p:txBody>
      </p:sp>
    </p:spTree>
    <p:extLst>
      <p:ext uri="{BB962C8B-B14F-4D97-AF65-F5344CB8AC3E}">
        <p14:creationId xmlns:p14="http://schemas.microsoft.com/office/powerpoint/2010/main" val="116887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9BA50B5-9946-FF4C-AFEF-69E4140A1F9F}"/>
              </a:ext>
            </a:extLst>
          </p:cNvPr>
          <p:cNvGrpSpPr/>
          <p:nvPr/>
        </p:nvGrpSpPr>
        <p:grpSpPr>
          <a:xfrm>
            <a:off x="1217043" y="1550023"/>
            <a:ext cx="6508940" cy="4268571"/>
            <a:chOff x="177333" y="1411092"/>
            <a:chExt cx="4878900" cy="3442627"/>
          </a:xfrm>
        </p:grpSpPr>
        <p:sp>
          <p:nvSpPr>
            <p:cNvPr id="37" name="Chord 36"/>
            <p:cNvSpPr/>
            <p:nvPr/>
          </p:nvSpPr>
          <p:spPr>
            <a:xfrm>
              <a:off x="3174372" y="2220395"/>
              <a:ext cx="1457379" cy="1468751"/>
            </a:xfrm>
            <a:prstGeom prst="chord">
              <a:avLst>
                <a:gd name="adj1" fmla="val 5455873"/>
                <a:gd name="adj2" fmla="val 16200000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Helvetica" pitchFamily="2" charset="0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3865406">
              <a:off x="1831744" y="1629230"/>
              <a:ext cx="3442627" cy="3006351"/>
            </a:xfrm>
            <a:prstGeom prst="arc">
              <a:avLst/>
            </a:prstGeom>
            <a:ln w="3048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Helvetica" pitchFamily="2" charset="0"/>
              </a:endParaRPr>
            </a:p>
          </p:txBody>
        </p:sp>
        <p:cxnSp>
          <p:nvCxnSpPr>
            <p:cNvPr id="40" name="Straight Arrow Connector 39"/>
            <p:cNvCxnSpPr>
              <a:cxnSpLocks/>
            </p:cNvCxnSpPr>
            <p:nvPr/>
          </p:nvCxnSpPr>
          <p:spPr>
            <a:xfrm>
              <a:off x="177333" y="2336193"/>
              <a:ext cx="1621066" cy="0"/>
            </a:xfrm>
            <a:prstGeom prst="straightConnector1">
              <a:avLst/>
            </a:prstGeom>
            <a:ln w="31750">
              <a:tailEnd type="arrow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cxnSpLocks/>
            </p:cNvCxnSpPr>
            <p:nvPr/>
          </p:nvCxnSpPr>
          <p:spPr>
            <a:xfrm>
              <a:off x="177333" y="2893698"/>
              <a:ext cx="1597254" cy="0"/>
            </a:xfrm>
            <a:prstGeom prst="straightConnector1">
              <a:avLst/>
            </a:prstGeom>
            <a:ln w="31750">
              <a:tailEnd type="arrow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cxnSpLocks/>
            </p:cNvCxnSpPr>
            <p:nvPr/>
          </p:nvCxnSpPr>
          <p:spPr>
            <a:xfrm flipV="1">
              <a:off x="177333" y="3496021"/>
              <a:ext cx="1609160" cy="0"/>
            </a:xfrm>
            <a:prstGeom prst="straightConnector1">
              <a:avLst/>
            </a:prstGeom>
            <a:ln w="31750">
              <a:tailEnd type="arrow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838101" y="2743878"/>
              <a:ext cx="379934" cy="260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  <a:latin typeface="Helvetica" pitchFamily="2" charset="0"/>
                </a:rPr>
                <a:t>???</a:t>
              </a:r>
            </a:p>
          </p:txBody>
        </p:sp>
        <p:cxnSp>
          <p:nvCxnSpPr>
            <p:cNvPr id="28" name="Curved Connector 27"/>
            <p:cNvCxnSpPr/>
            <p:nvPr/>
          </p:nvCxnSpPr>
          <p:spPr>
            <a:xfrm>
              <a:off x="2500911" y="3503217"/>
              <a:ext cx="556903" cy="308939"/>
            </a:xfrm>
            <a:prstGeom prst="curvedConnector3">
              <a:avLst/>
            </a:prstGeom>
            <a:ln w="38100" cmpd="sng">
              <a:solidFill>
                <a:srgbClr val="C0504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/>
            <p:nvPr/>
          </p:nvCxnSpPr>
          <p:spPr>
            <a:xfrm flipV="1">
              <a:off x="2545781" y="2194695"/>
              <a:ext cx="512032" cy="413026"/>
            </a:xfrm>
            <a:prstGeom prst="curvedConnector3">
              <a:avLst/>
            </a:prstGeom>
            <a:ln w="38100" cmpd="sng">
              <a:solidFill>
                <a:srgbClr val="C0504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2404346" y="3066574"/>
              <a:ext cx="552242" cy="386165"/>
            </a:xfrm>
            <a:prstGeom prst="curvedConnector3">
              <a:avLst/>
            </a:prstGeom>
            <a:ln w="38100" cmpd="sng">
              <a:solidFill>
                <a:srgbClr val="C0504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/>
            <p:nvPr/>
          </p:nvCxnSpPr>
          <p:spPr>
            <a:xfrm flipV="1">
              <a:off x="2489826" y="2607722"/>
              <a:ext cx="466763" cy="297739"/>
            </a:xfrm>
            <a:prstGeom prst="curvedConnector3">
              <a:avLst/>
            </a:prstGeom>
            <a:ln w="38100" cmpd="sng">
              <a:solidFill>
                <a:srgbClr val="C0504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6681124" y="3668362"/>
            <a:ext cx="40062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Helvetica" pitchFamily="2" charset="0"/>
              </a:rPr>
              <a:t>mass in </a:t>
            </a:r>
            <a:r>
              <a:rPr lang="en-US" sz="2000" b="1" dirty="0">
                <a:latin typeface="Helvetica" pitchFamily="2" charset="0"/>
              </a:rPr>
              <a:t>= </a:t>
            </a:r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mass out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Helvetica" pitchFamily="2" charset="0"/>
              </a:rPr>
              <a:t>momentum in</a:t>
            </a:r>
            <a:r>
              <a:rPr lang="en-US" sz="2000" b="1" dirty="0">
                <a:latin typeface="Helvetica" pitchFamily="2" charset="0"/>
              </a:rPr>
              <a:t> = </a:t>
            </a:r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momentum out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Helvetica" pitchFamily="2" charset="0"/>
              </a:rPr>
              <a:t>energy in </a:t>
            </a:r>
            <a:r>
              <a:rPr lang="en-US" sz="2000" b="1" dirty="0">
                <a:latin typeface="Helvetica" pitchFamily="2" charset="0"/>
              </a:rPr>
              <a:t>= </a:t>
            </a:r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energy out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52680" y="5956243"/>
            <a:ext cx="276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latin typeface="Helvetica" pitchFamily="2" charset="0"/>
              </a:rPr>
              <a:t>Very hard to observe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CBD2B61-8F8D-6241-AAF5-F24EAF00AA22}"/>
              </a:ext>
            </a:extLst>
          </p:cNvPr>
          <p:cNvCxnSpPr>
            <a:cxnSpLocks/>
          </p:cNvCxnSpPr>
          <p:nvPr/>
        </p:nvCxnSpPr>
        <p:spPr>
          <a:xfrm flipV="1">
            <a:off x="4109761" y="5259106"/>
            <a:ext cx="1" cy="3415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2375FC3-DA15-5545-894B-D7D5044DDC5D}"/>
              </a:ext>
            </a:extLst>
          </p:cNvPr>
          <p:cNvSpPr txBox="1"/>
          <p:nvPr/>
        </p:nvSpPr>
        <p:spPr>
          <a:xfrm>
            <a:off x="1635124" y="1443319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Upstream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CFEAB4-5A15-3842-8B4E-978CE5E7BFA2}"/>
              </a:ext>
            </a:extLst>
          </p:cNvPr>
          <p:cNvSpPr txBox="1"/>
          <p:nvPr/>
        </p:nvSpPr>
        <p:spPr>
          <a:xfrm>
            <a:off x="5215392" y="144331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Downstream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A36071-B834-0440-8FE5-9A9C034C7454}"/>
              </a:ext>
            </a:extLst>
          </p:cNvPr>
          <p:cNvSpPr txBox="1"/>
          <p:nvPr/>
        </p:nvSpPr>
        <p:spPr>
          <a:xfrm>
            <a:off x="3700730" y="560068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Shock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4CE5D7-F8F1-1447-B824-F6D077D00B5F}"/>
              </a:ext>
            </a:extLst>
          </p:cNvPr>
          <p:cNvSpPr txBox="1"/>
          <p:nvPr/>
        </p:nvSpPr>
        <p:spPr>
          <a:xfrm>
            <a:off x="6943367" y="3279324"/>
            <a:ext cx="3594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Rankine-Hugoniot Conditions: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BD1DC-A3C6-6A42-B606-82A46D9C14D4}"/>
              </a:ext>
            </a:extLst>
          </p:cNvPr>
          <p:cNvSpPr txBox="1"/>
          <p:nvPr/>
        </p:nvSpPr>
        <p:spPr>
          <a:xfrm>
            <a:off x="7386243" y="1589293"/>
            <a:ext cx="2965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Upstream and Downstream conditions frequently observed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1F0E638-EE8A-DC4D-B7CF-C31430FA294C}"/>
              </a:ext>
            </a:extLst>
          </p:cNvPr>
          <p:cNvCxnSpPr/>
          <p:nvPr/>
        </p:nvCxnSpPr>
        <p:spPr>
          <a:xfrm>
            <a:off x="8884869" y="2758482"/>
            <a:ext cx="0" cy="4178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D3AEBDD-1931-C14F-AB5A-3DD364C5C6B8}"/>
              </a:ext>
            </a:extLst>
          </p:cNvPr>
          <p:cNvCxnSpPr/>
          <p:nvPr/>
        </p:nvCxnSpPr>
        <p:spPr>
          <a:xfrm>
            <a:off x="8884869" y="4764715"/>
            <a:ext cx="0" cy="4178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70BF75D-BC56-FC43-A66A-C60F79C9C31A}"/>
              </a:ext>
            </a:extLst>
          </p:cNvPr>
          <p:cNvSpPr txBox="1"/>
          <p:nvPr/>
        </p:nvSpPr>
        <p:spPr>
          <a:xfrm>
            <a:off x="7676649" y="5376534"/>
            <a:ext cx="2344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Can estimate what happens inside shock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5F03006-3EB7-2446-BB62-C5A85357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Historical Observation of Shocks</a:t>
            </a:r>
            <a:endParaRPr lang="en-US" sz="5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9BED02-5DAC-22FA-E147-87E6C9A00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54" y="4514487"/>
            <a:ext cx="1514816" cy="10861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F23F06-CE23-05C8-F717-CD1123A52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392" y="4698594"/>
            <a:ext cx="1514816" cy="1086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03B8F0-9EEE-5E48-2545-C7E9CA7DA104}"/>
              </a:ext>
            </a:extLst>
          </p:cNvPr>
          <p:cNvSpPr txBox="1"/>
          <p:nvPr/>
        </p:nvSpPr>
        <p:spPr>
          <a:xfrm>
            <a:off x="1340171" y="1816733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Easy to observe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4578DD-A7F2-ACD5-996B-8725127D3422}"/>
              </a:ext>
            </a:extLst>
          </p:cNvPr>
          <p:cNvSpPr txBox="1"/>
          <p:nvPr/>
        </p:nvSpPr>
        <p:spPr>
          <a:xfrm>
            <a:off x="5080739" y="1730551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Easy to observe</a:t>
            </a:r>
          </a:p>
        </p:txBody>
      </p:sp>
    </p:spTree>
    <p:extLst>
      <p:ext uri="{BB962C8B-B14F-4D97-AF65-F5344CB8AC3E}">
        <p14:creationId xmlns:p14="http://schemas.microsoft.com/office/powerpoint/2010/main" val="2609567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E237E54-4ABA-254B-B403-68DABF49F075}"/>
              </a:ext>
            </a:extLst>
          </p:cNvPr>
          <p:cNvGrpSpPr/>
          <p:nvPr/>
        </p:nvGrpSpPr>
        <p:grpSpPr>
          <a:xfrm>
            <a:off x="526181" y="1257773"/>
            <a:ext cx="6491592" cy="5600227"/>
            <a:chOff x="0" y="1157374"/>
            <a:chExt cx="5801029" cy="39247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4AB36F-C065-0D4A-81B6-6E9CBD09E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24"/>
            <a:stretch/>
          </p:blipFill>
          <p:spPr>
            <a:xfrm>
              <a:off x="0" y="1157374"/>
              <a:ext cx="5801029" cy="39247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25AC42-689B-0547-9253-C3CC6317A11C}"/>
                </a:ext>
              </a:extLst>
            </p:cNvPr>
            <p:cNvSpPr txBox="1"/>
            <p:nvPr/>
          </p:nvSpPr>
          <p:spPr>
            <a:xfrm>
              <a:off x="3623733" y="4805114"/>
              <a:ext cx="1247975" cy="161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Helvetica" pitchFamily="2" charset="0"/>
                </a:rPr>
                <a:t>McFadden et al., [2008]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0423ED3-AFD5-7D40-B4D2-F0CC7537C096}"/>
              </a:ext>
            </a:extLst>
          </p:cNvPr>
          <p:cNvSpPr txBox="1"/>
          <p:nvPr/>
        </p:nvSpPr>
        <p:spPr>
          <a:xfrm>
            <a:off x="3062971" y="1257773"/>
            <a:ext cx="113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Shock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13A80D-7187-654B-9CCD-033D6D212575}"/>
              </a:ext>
            </a:extLst>
          </p:cNvPr>
          <p:cNvCxnSpPr>
            <a:cxnSpLocks/>
          </p:cNvCxnSpPr>
          <p:nvPr/>
        </p:nvCxnSpPr>
        <p:spPr>
          <a:xfrm flipH="1">
            <a:off x="2630906" y="1498989"/>
            <a:ext cx="3495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09063C14-FF8F-EC42-88F1-2546DB2E6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From THEMIS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E37DE8-83F5-A64A-A1E8-5352ACEC1ED3}"/>
              </a:ext>
            </a:extLst>
          </p:cNvPr>
          <p:cNvSpPr/>
          <p:nvPr/>
        </p:nvSpPr>
        <p:spPr>
          <a:xfrm>
            <a:off x="2450823" y="1302419"/>
            <a:ext cx="90247" cy="4626744"/>
          </a:xfrm>
          <a:prstGeom prst="rect">
            <a:avLst/>
          </a:prstGeom>
          <a:solidFill>
            <a:schemeClr val="tx1">
              <a:lumMod val="65000"/>
              <a:lumOff val="3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7B0997-C83A-A149-AD9E-3A7047F960E1}"/>
              </a:ext>
            </a:extLst>
          </p:cNvPr>
          <p:cNvGrpSpPr/>
          <p:nvPr/>
        </p:nvGrpSpPr>
        <p:grpSpPr>
          <a:xfrm>
            <a:off x="7165167" y="1364289"/>
            <a:ext cx="3976517" cy="4832826"/>
            <a:chOff x="5609276" y="1219492"/>
            <a:chExt cx="1920237" cy="36246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138B67-E11F-3744-8F25-35B45862A5F2}"/>
                </a:ext>
              </a:extLst>
            </p:cNvPr>
            <p:cNvSpPr txBox="1"/>
            <p:nvPr/>
          </p:nvSpPr>
          <p:spPr>
            <a:xfrm>
              <a:off x="6183219" y="1219492"/>
              <a:ext cx="812166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 dirty="0">
                  <a:latin typeface="Helvetica" pitchFamily="2" charset="0"/>
                </a:rPr>
                <a:t>~80 minutes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0B38C5-FF6D-BB4C-AC24-7FFCCF1FC19F}"/>
                </a:ext>
              </a:extLst>
            </p:cNvPr>
            <p:cNvSpPr txBox="1"/>
            <p:nvPr/>
          </p:nvSpPr>
          <p:spPr>
            <a:xfrm>
              <a:off x="5649092" y="2743979"/>
              <a:ext cx="1880421" cy="807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dirty="0">
                  <a:latin typeface="Helvetica" pitchFamily="2" charset="0"/>
                </a:rPr>
                <a:t>Only a few data points of particle data during actual shock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AD3542-7D1A-534C-9A50-5E1049DE2F87}"/>
                </a:ext>
              </a:extLst>
            </p:cNvPr>
            <p:cNvSpPr txBox="1"/>
            <p:nvPr/>
          </p:nvSpPr>
          <p:spPr>
            <a:xfrm>
              <a:off x="5849183" y="1734799"/>
              <a:ext cx="1471682" cy="561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 dirty="0">
                  <a:latin typeface="Helvetica" pitchFamily="2" charset="0"/>
                </a:rPr>
                <a:t>~ 1 Sample / 3 seconds</a:t>
              </a:r>
            </a:p>
            <a:p>
              <a:pPr algn="ctr"/>
              <a:r>
                <a:rPr lang="en-US" sz="2133" dirty="0">
                  <a:latin typeface="Helvetica" pitchFamily="2" charset="0"/>
                </a:rPr>
                <a:t>Particle time resolution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D89A83-1346-144E-8E52-C2A68D0142E5}"/>
                </a:ext>
              </a:extLst>
            </p:cNvPr>
            <p:cNvSpPr/>
            <p:nvPr/>
          </p:nvSpPr>
          <p:spPr>
            <a:xfrm>
              <a:off x="5609276" y="3603741"/>
              <a:ext cx="1880421" cy="561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133" b="1" dirty="0">
                  <a:latin typeface="Helvetica" pitchFamily="2" charset="0"/>
                </a:rPr>
                <a:t>Had to rely on E and B field to observe inside the shock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E5DCF2-F6BC-444F-8A6D-6D6DA6D0F688}"/>
                </a:ext>
              </a:extLst>
            </p:cNvPr>
            <p:cNvSpPr txBox="1"/>
            <p:nvPr/>
          </p:nvSpPr>
          <p:spPr>
            <a:xfrm>
              <a:off x="5812027" y="4282516"/>
              <a:ext cx="1545994" cy="561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 dirty="0">
                  <a:latin typeface="Helvetica" pitchFamily="2" charset="0"/>
                </a:rPr>
                <a:t>&gt;1000 Samples / second</a:t>
              </a:r>
            </a:p>
            <a:p>
              <a:pPr algn="ctr"/>
              <a:r>
                <a:rPr lang="en-US" sz="2133" dirty="0">
                  <a:latin typeface="Helvetica" pitchFamily="2" charset="0"/>
                </a:rPr>
                <a:t>Field time resolution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7511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ten.igpp.ucla.edu/gemwiki/images/f/f4/Figure1.png">
            <a:extLst>
              <a:ext uri="{FF2B5EF4-FFF2-40B4-BE49-F238E27FC236}">
                <a16:creationId xmlns:a16="http://schemas.microsoft.com/office/drawing/2014/main" id="{8B14C365-5686-C44D-900C-BB7140299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2" r="46902"/>
          <a:stretch/>
        </p:blipFill>
        <p:spPr bwMode="auto">
          <a:xfrm>
            <a:off x="6019800" y="1452474"/>
            <a:ext cx="6190738" cy="542976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EAC6C4-23B9-1D4A-8408-49C478107E90}"/>
              </a:ext>
            </a:extLst>
          </p:cNvPr>
          <p:cNvSpPr/>
          <p:nvPr/>
        </p:nvSpPr>
        <p:spPr>
          <a:xfrm>
            <a:off x="0" y="5943600"/>
            <a:ext cx="571500" cy="938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FB60F-0446-8B4D-AD5F-E98C77E739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887" y="1272652"/>
            <a:ext cx="6010767" cy="5585348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Not clear how these waves are generated </a:t>
            </a:r>
          </a:p>
          <a:p>
            <a:endParaRPr lang="en-US" sz="2400" dirty="0"/>
          </a:p>
          <a:p>
            <a:r>
              <a:rPr lang="en-US" sz="2400" dirty="0"/>
              <a:t>Can connect to different </a:t>
            </a:r>
            <a:r>
              <a:rPr lang="en-US" sz="2400" dirty="0" err="1"/>
              <a:t>microinstabilities</a:t>
            </a:r>
            <a:r>
              <a:rPr lang="en-US" sz="2400" dirty="0"/>
              <a:t> like:</a:t>
            </a:r>
          </a:p>
          <a:p>
            <a:pPr lvl="1"/>
            <a:r>
              <a:rPr lang="en-US" dirty="0" err="1"/>
              <a:t>Buneman</a:t>
            </a:r>
            <a:endParaRPr lang="en-US" dirty="0"/>
          </a:p>
          <a:p>
            <a:pPr lvl="1"/>
            <a:r>
              <a:rPr lang="en-US" dirty="0"/>
              <a:t>Electron Cyclotron Drift</a:t>
            </a:r>
          </a:p>
          <a:p>
            <a:pPr lvl="1"/>
            <a:r>
              <a:rPr lang="en-US" dirty="0"/>
              <a:t>Two-stream instability</a:t>
            </a:r>
          </a:p>
          <a:p>
            <a:pPr lvl="1"/>
            <a:r>
              <a:rPr lang="en-US" dirty="0"/>
              <a:t>Many others</a:t>
            </a:r>
          </a:p>
          <a:p>
            <a:endParaRPr lang="en-US" sz="2400" dirty="0"/>
          </a:p>
          <a:p>
            <a:r>
              <a:rPr lang="en-US" sz="2400" b="1" dirty="0"/>
              <a:t>Wave influence on shock dynamics is not clear</a:t>
            </a:r>
          </a:p>
          <a:p>
            <a:endParaRPr lang="en-US" sz="2400" b="1" dirty="0"/>
          </a:p>
          <a:p>
            <a:r>
              <a:rPr lang="en-US" sz="2400" dirty="0"/>
              <a:t>Stochastic Heating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CE3B7-4B74-B84E-BE63-1071867B7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31"/>
            <a:ext cx="10515600" cy="1023933"/>
          </a:xfrm>
        </p:spPr>
        <p:txBody>
          <a:bodyPr anchor="ctr">
            <a:normAutofit/>
          </a:bodyPr>
          <a:lstStyle/>
          <a:p>
            <a:r>
              <a:rPr lang="en-US" dirty="0"/>
              <a:t>Shocks are Host to Many Wave Modes</a:t>
            </a:r>
          </a:p>
        </p:txBody>
      </p:sp>
    </p:spTree>
    <p:extLst>
      <p:ext uri="{BB962C8B-B14F-4D97-AF65-F5344CB8AC3E}">
        <p14:creationId xmlns:p14="http://schemas.microsoft.com/office/powerpoint/2010/main" val="2801563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E37A6-6D79-FE4F-A8A1-E3E149B94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Nonlinear Potentials at IP Shocks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82E2B80B-E486-7547-B852-DB55913D1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46"/>
          <a:stretch/>
        </p:blipFill>
        <p:spPr bwMode="auto">
          <a:xfrm>
            <a:off x="1228725" y="1759968"/>
            <a:ext cx="4833965" cy="35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C33B70-4247-6940-A305-CA8B6D326772}"/>
              </a:ext>
            </a:extLst>
          </p:cNvPr>
          <p:cNvSpPr txBox="1"/>
          <p:nvPr/>
        </p:nvSpPr>
        <p:spPr>
          <a:xfrm>
            <a:off x="5101236" y="127001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Cohen et al., [2019]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FB9A4-A335-3045-A95A-669C3E3B65D9}"/>
              </a:ext>
            </a:extLst>
          </p:cNvPr>
          <p:cNvSpPr txBox="1"/>
          <p:nvPr/>
        </p:nvSpPr>
        <p:spPr>
          <a:xfrm>
            <a:off x="1228725" y="5584676"/>
            <a:ext cx="4302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Cross-Shock Potential In Microscale</a:t>
            </a:r>
          </a:p>
          <a:p>
            <a:pPr algn="ctr"/>
            <a:r>
              <a:rPr lang="en-US" sz="2000" dirty="0">
                <a:latin typeface="Helvetica" pitchFamily="2" charset="0"/>
              </a:rPr>
              <a:t>Nonlinear in Nature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63FEA-7D59-E64D-A15E-995295DD618D}"/>
              </a:ext>
            </a:extLst>
          </p:cNvPr>
          <p:cNvSpPr txBox="1"/>
          <p:nvPr/>
        </p:nvSpPr>
        <p:spPr>
          <a:xfrm>
            <a:off x="7166994" y="5628057"/>
            <a:ext cx="4335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Large amplitude Electrostatic Waves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5F5B40-1EDB-F141-BF21-68C61675A631}"/>
              </a:ext>
            </a:extLst>
          </p:cNvPr>
          <p:cNvSpPr txBox="1"/>
          <p:nvPr/>
        </p:nvSpPr>
        <p:spPr>
          <a:xfrm>
            <a:off x="5786713" y="5604463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AND</a:t>
            </a:r>
          </a:p>
        </p:txBody>
      </p:sp>
      <p:pic>
        <p:nvPicPr>
          <p:cNvPr id="10" name="Picture 2" descr="image">
            <a:extLst>
              <a:ext uri="{FF2B5EF4-FFF2-40B4-BE49-F238E27FC236}">
                <a16:creationId xmlns:a16="http://schemas.microsoft.com/office/drawing/2014/main" id="{8F90BEC2-73D0-254A-9B51-D18C8905B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38"/>
          <a:stretch/>
        </p:blipFill>
        <p:spPr bwMode="auto">
          <a:xfrm>
            <a:off x="6858772" y="1862592"/>
            <a:ext cx="4951542" cy="347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821293"/>
      </p:ext>
    </p:extLst>
  </p:cSld>
  <p:clrMapOvr>
    <a:masterClrMapping/>
  </p:clrMapOvr>
</p:sld>
</file>

<file path=ppt/theme/theme1.xml><?xml version="1.0" encoding="utf-8"?>
<a:theme xmlns:a="http://schemas.openxmlformats.org/drawingml/2006/main" name="Seminar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minarTheme" id="{EDA7418E-7077-A44D-8C66-89242BF646C1}" vid="{A16635CC-8385-B64F-96D5-558EF1F6E7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MMS_WV_theme</Template>
  <TotalTime>11491</TotalTime>
  <Words>1141</Words>
  <Application>Microsoft Macintosh PowerPoint</Application>
  <PresentationFormat>Widescreen</PresentationFormat>
  <Paragraphs>229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Bitstream Vera Sans</vt:lpstr>
      <vt:lpstr>Calibri</vt:lpstr>
      <vt:lpstr>Helvetica</vt:lpstr>
      <vt:lpstr>Times New Roman</vt:lpstr>
      <vt:lpstr>SeminarTheme</vt:lpstr>
      <vt:lpstr>Enhance!  Challenges in Observing Microphysics in Collisionless Shocks</vt:lpstr>
      <vt:lpstr>Everything is Fine!</vt:lpstr>
      <vt:lpstr>SHINE Questions</vt:lpstr>
      <vt:lpstr>The Shock is a “Breathing Barrier”</vt:lpstr>
      <vt:lpstr>40+ Years of Observations</vt:lpstr>
      <vt:lpstr>Historical Observation of Shocks</vt:lpstr>
      <vt:lpstr>Example From THEMIS</vt:lpstr>
      <vt:lpstr>Shocks are Host to Many Wave Modes</vt:lpstr>
      <vt:lpstr>Nonlinear Potentials at IP Shocks</vt:lpstr>
      <vt:lpstr>PowerPoint Presentation</vt:lpstr>
      <vt:lpstr>Example From MMS</vt:lpstr>
      <vt:lpstr>MMS Observations of Waves and Electrons</vt:lpstr>
      <vt:lpstr>MMS Observations of Waves and Ions</vt:lpstr>
      <vt:lpstr>MMS isn’t perfect for Shocks</vt:lpstr>
      <vt:lpstr>MMS isn’t perfect for shocks…</vt:lpstr>
      <vt:lpstr>MMS isn’t perfect for shocks…</vt:lpstr>
      <vt:lpstr>NONE of These Spacecraft Targeted Shock Science (except ISEE)</vt:lpstr>
      <vt:lpstr>If You REALLY Want to Study Shocks…</vt:lpstr>
      <vt:lpstr>MAKOS – Multi-point Assessment of the Kinematics Of Shocks</vt:lpstr>
      <vt:lpstr>Mission Orbit Design</vt:lpstr>
      <vt:lpstr>MAKOS Instrument Payload</vt:lpstr>
      <vt:lpstr>MAKOS Team</vt:lpstr>
      <vt:lpstr>How Do YOU Want to Observe Shocks?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Goodrich</dc:creator>
  <cp:lastModifiedBy>Katy Goodrich</cp:lastModifiedBy>
  <cp:revision>52</cp:revision>
  <dcterms:created xsi:type="dcterms:W3CDTF">2021-04-22T03:55:23Z</dcterms:created>
  <dcterms:modified xsi:type="dcterms:W3CDTF">2022-06-29T00:29:38Z</dcterms:modified>
</cp:coreProperties>
</file>