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96" r:id="rId1"/>
  </p:sldMasterIdLst>
  <p:notesMasterIdLst>
    <p:notesMasterId r:id="rId18"/>
  </p:notesMasterIdLst>
  <p:sldIdLst>
    <p:sldId id="256" r:id="rId2"/>
    <p:sldId id="332" r:id="rId3"/>
    <p:sldId id="333" r:id="rId4"/>
    <p:sldId id="335" r:id="rId5"/>
    <p:sldId id="336" r:id="rId6"/>
    <p:sldId id="259" r:id="rId7"/>
    <p:sldId id="260" r:id="rId8"/>
    <p:sldId id="289" r:id="rId9"/>
    <p:sldId id="363" r:id="rId10"/>
    <p:sldId id="347" r:id="rId11"/>
    <p:sldId id="269" r:id="rId12"/>
    <p:sldId id="270" r:id="rId13"/>
    <p:sldId id="366" r:id="rId14"/>
    <p:sldId id="367" r:id="rId15"/>
    <p:sldId id="281" r:id="rId16"/>
    <p:sldId id="3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FD4B21-D577-9846-848B-EB48F89B4755}">
          <p14:sldIdLst>
            <p14:sldId id="256"/>
            <p14:sldId id="332"/>
            <p14:sldId id="333"/>
            <p14:sldId id="335"/>
            <p14:sldId id="336"/>
            <p14:sldId id="259"/>
            <p14:sldId id="260"/>
            <p14:sldId id="289"/>
            <p14:sldId id="363"/>
            <p14:sldId id="347"/>
            <p14:sldId id="269"/>
            <p14:sldId id="270"/>
            <p14:sldId id="366"/>
            <p14:sldId id="367"/>
            <p14:sldId id="281"/>
            <p14:sldId id="3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75"/>
    <p:restoredTop sz="92052"/>
  </p:normalViewPr>
  <p:slideViewPr>
    <p:cSldViewPr snapToGrid="0" snapToObjects="1">
      <p:cViewPr varScale="1">
        <p:scale>
          <a:sx n="84" d="100"/>
          <a:sy n="84" d="100"/>
        </p:scale>
        <p:origin x="1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C0D33-C2C4-314F-897D-6D20BEF9C2BE}" type="datetimeFigureOut">
              <a:rPr lang="en-US" smtClean="0"/>
              <a:t>7/1/22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37CB3-1FA0-BA49-AB34-2A06B65C6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E8736-EDE0-ED4A-9064-C7E62122A2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37CB3-1FA0-BA49-AB34-2A06B65C6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9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4116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2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9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5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5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SHINE Workshop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Wind Turbulence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1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SHINE Workshop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Solar Wind Turbulence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2AF9A-AAAA-784B-9477-76E7FE995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8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E9AE-7AF8-CBCA-42AB-E56C507C8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376" y="1584436"/>
            <a:ext cx="11347245" cy="20333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badi" panose="020B0604020104020204" pitchFamily="34" charset="0"/>
              </a:rPr>
              <a:t>Turbulence and large-scale structures in the expanding solar wind</a:t>
            </a:r>
            <a:r>
              <a:rPr lang="en-US" b="1" dirty="0">
                <a:effectLst/>
                <a:latin typeface="Abadi" panose="020B0604020104020204" pitchFamily="34" charset="0"/>
              </a:rPr>
              <a:t> 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4BA9B-AC7F-5167-37B9-4E10BFFE1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54475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Chen Shi (</a:t>
            </a:r>
            <a:r>
              <a:rPr lang="en-US" sz="3200" dirty="0" err="1"/>
              <a:t>时辰</a:t>
            </a:r>
            <a:r>
              <a:rPr lang="en-US" sz="3600" dirty="0"/>
              <a:t>)</a:t>
            </a:r>
          </a:p>
          <a:p>
            <a:r>
              <a:rPr lang="en-US" sz="2800" dirty="0"/>
              <a:t>University of California, Los Angeles</a:t>
            </a:r>
          </a:p>
          <a:p>
            <a:r>
              <a:rPr lang="en-US" sz="2800" dirty="0"/>
              <a:t>Marco </a:t>
            </a:r>
            <a:r>
              <a:rPr lang="en-US" sz="2800" dirty="0" err="1"/>
              <a:t>Velli</a:t>
            </a:r>
            <a:r>
              <a:rPr lang="en-US" sz="2800" dirty="0"/>
              <a:t>, Anna </a:t>
            </a:r>
            <a:r>
              <a:rPr lang="en-US" sz="2800" dirty="0" err="1"/>
              <a:t>Tenerani</a:t>
            </a:r>
            <a:r>
              <a:rPr lang="en-US" sz="2800" dirty="0"/>
              <a:t>, Victor </a:t>
            </a:r>
            <a:r>
              <a:rPr lang="en-US" sz="2800" dirty="0" err="1"/>
              <a:t>Réville</a:t>
            </a:r>
            <a:r>
              <a:rPr lang="en-US" sz="2800" dirty="0"/>
              <a:t>, et al.</a:t>
            </a:r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DDB3A6-A781-83A2-CE88-D2F47547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2" y="158708"/>
            <a:ext cx="3039535" cy="9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373C580A-B9A9-4D9B-B61C-1441B6509C47}"/>
              </a:ext>
            </a:extLst>
          </p:cNvPr>
          <p:cNvSpPr txBox="1"/>
          <p:nvPr/>
        </p:nvSpPr>
        <p:spPr>
          <a:xfrm>
            <a:off x="610042" y="159500"/>
            <a:ext cx="675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Parker Solar Probe observations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ABC1997-CAFF-4F00-B978-0C7F509C2A8A}"/>
                  </a:ext>
                </a:extLst>
              </p:cNvPr>
              <p:cNvSpPr txBox="1"/>
              <p:nvPr/>
            </p:nvSpPr>
            <p:spPr>
              <a:xfrm>
                <a:off x="8015796" y="2296122"/>
                <a:ext cx="39328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Stream shear: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HCS: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∼−1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ABC1997-CAFF-4F00-B978-0C7F509C2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796" y="2296122"/>
                <a:ext cx="3932808" cy="830997"/>
              </a:xfrm>
              <a:prstGeom prst="rect">
                <a:avLst/>
              </a:prstGeom>
              <a:blipFill>
                <a:blip r:embed="rId2"/>
                <a:stretch>
                  <a:fillRect l="-2258" t="-2985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E87507-3BBB-4DDE-AB94-A05B648F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D031B-7171-4643-B999-E5AA0E1B3955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7AF52C-B384-0715-E70B-49B3CD644C04}"/>
              </a:ext>
            </a:extLst>
          </p:cNvPr>
          <p:cNvGrpSpPr/>
          <p:nvPr/>
        </p:nvGrpSpPr>
        <p:grpSpPr>
          <a:xfrm>
            <a:off x="796936" y="712608"/>
            <a:ext cx="7020634" cy="6145392"/>
            <a:chOff x="1758398" y="712841"/>
            <a:chExt cx="7020634" cy="6145392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1CB2FC8-17B4-48BA-9551-DCD22786723E}"/>
                </a:ext>
              </a:extLst>
            </p:cNvPr>
            <p:cNvSpPr txBox="1"/>
            <p:nvPr/>
          </p:nvSpPr>
          <p:spPr>
            <a:xfrm>
              <a:off x="2863418" y="712841"/>
              <a:ext cx="2689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badi" panose="020B0604020104020204" pitchFamily="34" charset="0"/>
                </a:rPr>
                <a:t>stream shear</a:t>
              </a:r>
              <a:endParaRPr lang="zh-CN" alt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45B981B-E80D-44D7-84F1-891579820925}"/>
                </a:ext>
              </a:extLst>
            </p:cNvPr>
            <p:cNvSpPr txBox="1"/>
            <p:nvPr/>
          </p:nvSpPr>
          <p:spPr>
            <a:xfrm>
              <a:off x="6579496" y="712841"/>
              <a:ext cx="1572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badi" panose="020B0604020104020204" pitchFamily="34" charset="0"/>
                </a:rPr>
                <a:t>HCS</a:t>
              </a:r>
              <a:endParaRPr lang="zh-CN" altLang="en-US" sz="2800" dirty="0">
                <a:latin typeface="Abadi" panose="020B0604020104020204" pitchFamily="34" charset="0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ABB8B9E-9320-4A61-BAF5-05105C201F57}"/>
                </a:ext>
              </a:extLst>
            </p:cNvPr>
            <p:cNvGrpSpPr/>
            <p:nvPr/>
          </p:nvGrpSpPr>
          <p:grpSpPr>
            <a:xfrm>
              <a:off x="1758398" y="1236061"/>
              <a:ext cx="7020634" cy="5622172"/>
              <a:chOff x="450429" y="1221360"/>
              <a:chExt cx="4966257" cy="5622172"/>
            </a:xfrm>
          </p:grpSpPr>
          <p:pic>
            <p:nvPicPr>
              <p:cNvPr id="5" name="图片 4" descr="图示&#10;&#10;描述已自动生成">
                <a:extLst>
                  <a:ext uri="{FF2B5EF4-FFF2-40B4-BE49-F238E27FC236}">
                    <a16:creationId xmlns:a16="http://schemas.microsoft.com/office/drawing/2014/main" id="{C7320B97-74A4-4A03-9EB5-9C3AC3CD2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7" t="11324" r="62804" b="3197"/>
              <a:stretch/>
            </p:blipFill>
            <p:spPr>
              <a:xfrm>
                <a:off x="450429" y="1221360"/>
                <a:ext cx="2541346" cy="5622172"/>
              </a:xfrm>
              <a:prstGeom prst="rect">
                <a:avLst/>
              </a:prstGeom>
            </p:spPr>
          </p:pic>
          <p:pic>
            <p:nvPicPr>
              <p:cNvPr id="8" name="图片 7" descr="图示&#10;&#10;描述已自动生成">
                <a:extLst>
                  <a:ext uri="{FF2B5EF4-FFF2-40B4-BE49-F238E27FC236}">
                    <a16:creationId xmlns:a16="http://schemas.microsoft.com/office/drawing/2014/main" id="{27A6F5C8-710C-4232-9680-1223403F2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10" t="11324" r="5048" b="3197"/>
              <a:stretch/>
            </p:blipFill>
            <p:spPr>
              <a:xfrm>
                <a:off x="3053438" y="1221360"/>
                <a:ext cx="2363248" cy="5622172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B34E990-F5BD-4DD9-B163-BE055D255598}"/>
                  </a:ext>
                </a:extLst>
              </p:cNvPr>
              <p:cNvSpPr txBox="1"/>
              <p:nvPr/>
            </p:nvSpPr>
            <p:spPr>
              <a:xfrm>
                <a:off x="2004192" y="4855022"/>
                <a:ext cx="630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2774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2774A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2774A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2774AE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B34E990-F5BD-4DD9-B163-BE055D25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92" y="4855022"/>
                <a:ext cx="6303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A92697B-FB48-469F-B42E-3B143D372841}"/>
                  </a:ext>
                </a:extLst>
              </p:cNvPr>
              <p:cNvSpPr txBox="1"/>
              <p:nvPr/>
            </p:nvSpPr>
            <p:spPr>
              <a:xfrm>
                <a:off x="2114793" y="5111559"/>
                <a:ext cx="630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7F0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7F0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7F0E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FF7F0E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A92697B-FB48-469F-B42E-3B143D372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793" y="5111559"/>
                <a:ext cx="6303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5655167-4217-5645-9C3C-47D058B246EB}"/>
              </a:ext>
            </a:extLst>
          </p:cNvPr>
          <p:cNvSpPr txBox="1"/>
          <p:nvPr/>
        </p:nvSpPr>
        <p:spPr>
          <a:xfrm>
            <a:off x="8610600" y="267221"/>
            <a:ext cx="213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Shi+2021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F93C9-570D-448E-863A-E70E7568B4D4}"/>
              </a:ext>
            </a:extLst>
          </p:cNvPr>
          <p:cNvSpPr txBox="1"/>
          <p:nvPr/>
        </p:nvSpPr>
        <p:spPr>
          <a:xfrm>
            <a:off x="5377773" y="1681014"/>
            <a:ext cx="270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radial magnetic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7BE5E-9DCB-6CE5-E9D4-4A799DB6252B}"/>
              </a:ext>
            </a:extLst>
          </p:cNvPr>
          <p:cNvSpPr txBox="1"/>
          <p:nvPr/>
        </p:nvSpPr>
        <p:spPr>
          <a:xfrm>
            <a:off x="5580032" y="2433732"/>
            <a:ext cx="270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radial velocity</a:t>
            </a:r>
          </a:p>
        </p:txBody>
      </p:sp>
    </p:spTree>
    <p:extLst>
      <p:ext uri="{BB962C8B-B14F-4D97-AF65-F5344CB8AC3E}">
        <p14:creationId xmlns:p14="http://schemas.microsoft.com/office/powerpoint/2010/main" val="133294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730" y="218378"/>
            <a:ext cx="11461213" cy="75799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Numerical simulation – expanding-box-model (EBM)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1305" y="95833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Why we need it: </a:t>
            </a:r>
          </a:p>
          <a:p>
            <a:pPr lvl="1"/>
            <a:r>
              <a:rPr lang="en-US" altLang="zh-CN" sz="2000" dirty="0"/>
              <a:t>Solar wind is spherically expanding &amp; unable to do global simulations</a:t>
            </a:r>
          </a:p>
          <a:p>
            <a:pPr lvl="1"/>
            <a:r>
              <a:rPr lang="en-US" altLang="zh-CN" sz="2000" dirty="0"/>
              <a:t>Expansion: inhomogeneity of the background fields</a:t>
            </a:r>
          </a:p>
          <a:p>
            <a:pPr lvl="1"/>
            <a:r>
              <a:rPr lang="en-US" altLang="zh-CN" sz="2000" dirty="0"/>
              <a:t>Expansion: anisotropy between radial/transverse directions</a:t>
            </a:r>
          </a:p>
          <a:p>
            <a:r>
              <a:rPr lang="en-US" altLang="zh-CN" sz="2400" dirty="0"/>
              <a:t>How we do it:</a:t>
            </a:r>
          </a:p>
          <a:p>
            <a:pPr lvl="1"/>
            <a:r>
              <a:rPr lang="en-US" altLang="zh-CN" sz="2000" dirty="0"/>
              <a:t>A rectangular box moving with the radial mean flow</a:t>
            </a:r>
          </a:p>
          <a:p>
            <a:pPr lvl="1"/>
            <a:r>
              <a:rPr lang="en-US" altLang="zh-CN" sz="2000" dirty="0"/>
              <a:t>Angular size of the box is constant</a:t>
            </a:r>
          </a:p>
          <a:p>
            <a:pPr lvl="1"/>
            <a:r>
              <a:rPr lang="en-US" altLang="zh-CN" sz="2000" dirty="0"/>
              <a:t>Neglect high-order curvatures and assume Cartesian coordinates locally</a:t>
            </a:r>
          </a:p>
          <a:p>
            <a:pPr lvl="1"/>
            <a:endParaRPr lang="zh-CN" altLang="en-US" sz="2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5BAD42E-928F-D340-911F-888E4D903467}"/>
              </a:ext>
            </a:extLst>
          </p:cNvPr>
          <p:cNvGrpSpPr/>
          <p:nvPr/>
        </p:nvGrpSpPr>
        <p:grpSpPr>
          <a:xfrm>
            <a:off x="7202539" y="3908099"/>
            <a:ext cx="3954637" cy="2692368"/>
            <a:chOff x="7591632" y="1210139"/>
            <a:chExt cx="5272848" cy="3589822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25CA959-6AEF-EF4A-B17D-81E25A04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1632" y="1210139"/>
              <a:ext cx="5272848" cy="305825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DEFC89C-07FF-E84D-B4EF-E8A4CF2346A8}"/>
                </a:ext>
              </a:extLst>
            </p:cNvPr>
            <p:cNvSpPr txBox="1"/>
            <p:nvPr/>
          </p:nvSpPr>
          <p:spPr>
            <a:xfrm>
              <a:off x="8826873" y="4307519"/>
              <a:ext cx="365759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Tenerani and Velli, 2017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78290EF1-2A49-744F-A55F-B52633375937}"/>
                  </a:ext>
                </a:extLst>
              </p:cNvPr>
              <p:cNvSpPr txBox="1"/>
              <p:nvPr/>
            </p:nvSpPr>
            <p:spPr>
              <a:xfrm>
                <a:off x="2554995" y="4030627"/>
                <a:ext cx="3541005" cy="186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acc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78290EF1-2A49-744F-A55F-B52633375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995" y="4030627"/>
                <a:ext cx="3541005" cy="1869038"/>
              </a:xfrm>
              <a:prstGeom prst="rect">
                <a:avLst/>
              </a:prstGeom>
              <a:blipFill>
                <a:blip r:embed="rId3"/>
                <a:stretch>
                  <a:fillRect t="-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968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608" y="282716"/>
            <a:ext cx="11757992" cy="75799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Numerical simulation – expanding-box-model (EBM)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83092" y="1040713"/>
                <a:ext cx="11200907" cy="4351338"/>
              </a:xfrm>
            </p:spPr>
            <p:txBody>
              <a:bodyPr/>
              <a:lstStyle/>
              <a:p>
                <a:r>
                  <a:rPr lang="en-US" altLang="zh-CN" dirty="0"/>
                  <a:t>Translation and normalization: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3092" y="1040713"/>
                <a:ext cx="11200907" cy="4351338"/>
              </a:xfrm>
              <a:blipFill>
                <a:blip r:embed="rId2"/>
                <a:stretch>
                  <a:fillRect l="-905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AE00A07-95D4-D248-BA5C-2C85434A7AE7}"/>
                  </a:ext>
                </a:extLst>
              </p:cNvPr>
              <p:cNvSpPr txBox="1"/>
              <p:nvPr/>
            </p:nvSpPr>
            <p:spPr>
              <a:xfrm>
                <a:off x="432293" y="1644259"/>
                <a:ext cx="7155270" cy="422994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×(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2400" b="1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den>
                          </m:f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den>
                          </m:f>
                        </m:e>
                      </m:d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AE00A07-95D4-D248-BA5C-2C85434A7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93" y="1644259"/>
                <a:ext cx="7155270" cy="42299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>
            <a:off x="7628775" y="1916218"/>
            <a:ext cx="2741808" cy="2018117"/>
            <a:chOff x="7628775" y="1916218"/>
            <a:chExt cx="2741808" cy="2018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9">
                  <a:extLst>
                    <a:ext uri="{FF2B5EF4-FFF2-40B4-BE49-F238E27FC236}">
                      <a16:creationId xmlns:a16="http://schemas.microsoft.com/office/drawing/2014/main" id="{328574C3-511F-AC46-B183-A29B84F2CFD3}"/>
                    </a:ext>
                  </a:extLst>
                </p:cNvPr>
                <p:cNvSpPr txBox="1"/>
                <p:nvPr/>
              </p:nvSpPr>
              <p:spPr>
                <a:xfrm>
                  <a:off x="8551333" y="1916218"/>
                  <a:ext cx="1819250" cy="201811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9">
                  <a:extLst>
                    <a:ext uri="{FF2B5EF4-FFF2-40B4-BE49-F238E27FC236}">
                      <a16:creationId xmlns:a16="http://schemas.microsoft.com/office/drawing/2014/main" id="{328574C3-511F-AC46-B183-A29B84F2CF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333" y="1916218"/>
                  <a:ext cx="1819250" cy="2018117"/>
                </a:xfrm>
                <a:prstGeom prst="rect">
                  <a:avLst/>
                </a:prstGeom>
                <a:blipFill>
                  <a:blip r:embed="rId4"/>
                  <a:stretch>
                    <a:fillRect b="-122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ight Arrow 10">
              <a:extLst>
                <a:ext uri="{FF2B5EF4-FFF2-40B4-BE49-F238E27FC236}">
                  <a16:creationId xmlns:a16="http://schemas.microsoft.com/office/drawing/2014/main" id="{DE828655-FE1A-D44A-8585-9F7C662AD595}"/>
                </a:ext>
              </a:extLst>
            </p:cNvPr>
            <p:cNvSpPr/>
            <p:nvPr/>
          </p:nvSpPr>
          <p:spPr>
            <a:xfrm>
              <a:off x="7628775" y="2942057"/>
              <a:ext cx="889503" cy="3830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43512" y="6020890"/>
            <a:ext cx="859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badi" panose="020B0604020104020204" pitchFamily="34" charset="0"/>
              </a:rPr>
              <a:t>The radial inhomogeneity becomes the temporal decay </a:t>
            </a:r>
            <a:endParaRPr lang="zh-CN" altLang="en-US" sz="2400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328574C3-511F-AC46-B183-A29B84F2CFD3}"/>
                  </a:ext>
                </a:extLst>
              </p:cNvPr>
              <p:cNvSpPr txBox="1"/>
              <p:nvPr/>
            </p:nvSpPr>
            <p:spPr>
              <a:xfrm>
                <a:off x="8518277" y="4624730"/>
                <a:ext cx="1819250" cy="201811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328574C3-511F-AC46-B183-A29B84F2C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8277" y="4624730"/>
                <a:ext cx="1819250" cy="2018117"/>
              </a:xfrm>
              <a:prstGeom prst="rect">
                <a:avLst/>
              </a:prstGeom>
              <a:blipFill>
                <a:blip r:embed="rId5"/>
                <a:stretch>
                  <a:fillRect b="-185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下箭头 12"/>
          <p:cNvSpPr/>
          <p:nvPr/>
        </p:nvSpPr>
        <p:spPr>
          <a:xfrm>
            <a:off x="9269152" y="3944390"/>
            <a:ext cx="317501" cy="6677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71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D811-F432-29F0-F6B8-AF9F8E6D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8" y="8890"/>
            <a:ext cx="10515600" cy="941161"/>
          </a:xfrm>
        </p:spPr>
        <p:txBody>
          <a:bodyPr/>
          <a:lstStyle/>
          <a:p>
            <a:r>
              <a:rPr lang="en-US" altLang="zh-CN" dirty="0"/>
              <a:t>2D EBM-MHD run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121E6-B46A-76C1-99F5-6AB231A0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6E253-E894-7E01-5D7B-3E398136EC0A}"/>
              </a:ext>
            </a:extLst>
          </p:cNvPr>
          <p:cNvSpPr txBox="1"/>
          <p:nvPr/>
        </p:nvSpPr>
        <p:spPr>
          <a:xfrm>
            <a:off x="7918714" y="6345985"/>
            <a:ext cx="213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Shi+2020,2022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AF1975-FCF4-F6A8-C31F-6E365F3B2605}"/>
                  </a:ext>
                </a:extLst>
              </p:cNvPr>
              <p:cNvSpPr txBox="1"/>
              <p:nvPr/>
            </p:nvSpPr>
            <p:spPr>
              <a:xfrm>
                <a:off x="8347448" y="778628"/>
                <a:ext cx="20283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38,75</m:t>
                        </m:r>
                      </m:e>
                    </m:d>
                  </m:oMath>
                </a14:m>
                <a:r>
                  <a:rPr lang="en-US" dirty="0"/>
                  <a:t> min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AF1975-FCF4-F6A8-C31F-6E365F3B2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448" y="778628"/>
                <a:ext cx="2028303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25402A46-C224-4EFC-59F0-02B872AA91D3}"/>
              </a:ext>
            </a:extLst>
          </p:cNvPr>
          <p:cNvGrpSpPr/>
          <p:nvPr/>
        </p:nvGrpSpPr>
        <p:grpSpPr>
          <a:xfrm>
            <a:off x="184681" y="992154"/>
            <a:ext cx="5877639" cy="3019444"/>
            <a:chOff x="160287" y="772091"/>
            <a:chExt cx="5877639" cy="3019444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5D296146-B008-F8E9-8D5F-9680FEA31521}"/>
                </a:ext>
              </a:extLst>
            </p:cNvPr>
            <p:cNvGrpSpPr/>
            <p:nvPr/>
          </p:nvGrpSpPr>
          <p:grpSpPr>
            <a:xfrm>
              <a:off x="160287" y="772091"/>
              <a:ext cx="5877639" cy="3008000"/>
              <a:chOff x="-248470" y="2495766"/>
              <a:chExt cx="8616805" cy="4044078"/>
            </a:xfrm>
          </p:grpSpPr>
          <p:pic>
            <p:nvPicPr>
              <p:cNvPr id="7" name="Picture 10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EF2256CF-2753-A5A3-346F-453F4341B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8470" y="3093123"/>
                <a:ext cx="8616805" cy="34467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11">
                    <a:extLst>
                      <a:ext uri="{FF2B5EF4-FFF2-40B4-BE49-F238E27FC236}">
                        <a16:creationId xmlns:a16="http://schemas.microsoft.com/office/drawing/2014/main" id="{2A090682-822E-44C2-67BC-830E80043BCF}"/>
                      </a:ext>
                    </a:extLst>
                  </p:cNvPr>
                  <p:cNvSpPr txBox="1"/>
                  <p:nvPr/>
                </p:nvSpPr>
                <p:spPr>
                  <a:xfrm>
                    <a:off x="-28530" y="2495766"/>
                    <a:ext cx="6523192" cy="6206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domain: full circle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× 10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8" name="TextBox 11">
                    <a:extLst>
                      <a:ext uri="{FF2B5EF4-FFF2-40B4-BE49-F238E27FC236}">
                        <a16:creationId xmlns:a16="http://schemas.microsoft.com/office/drawing/2014/main" id="{2A090682-822E-44C2-67BC-830E80043B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8530" y="2495766"/>
                    <a:ext cx="6523192" cy="62068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79" t="-8108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A5DC26-12A2-6EDC-F882-FEC9EAC8880B}"/>
                </a:ext>
              </a:extLst>
            </p:cNvPr>
            <p:cNvSpPr txBox="1"/>
            <p:nvPr/>
          </p:nvSpPr>
          <p:spPr>
            <a:xfrm>
              <a:off x="2679665" y="3483758"/>
              <a:ext cx="1500545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Longitude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D9494-D298-2101-0E57-001C943C0300}"/>
              </a:ext>
            </a:extLst>
          </p:cNvPr>
          <p:cNvGrpSpPr/>
          <p:nvPr/>
        </p:nvGrpSpPr>
        <p:grpSpPr>
          <a:xfrm>
            <a:off x="6500855" y="1198996"/>
            <a:ext cx="4545817" cy="5161028"/>
            <a:chOff x="6261347" y="1195322"/>
            <a:chExt cx="4545817" cy="5161028"/>
          </a:xfrm>
        </p:grpSpPr>
        <p:pic>
          <p:nvPicPr>
            <p:cNvPr id="11" name="图片 18" descr="图片包含 图表&#10;&#10;描述已自动生成">
              <a:extLst>
                <a:ext uri="{FF2B5EF4-FFF2-40B4-BE49-F238E27FC236}">
                  <a16:creationId xmlns:a16="http://schemas.microsoft.com/office/drawing/2014/main" id="{133F1875-6892-570B-85B7-19CE0E5B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3" t="6662" r="10364" b="-731"/>
            <a:stretch/>
          </p:blipFill>
          <p:spPr>
            <a:xfrm>
              <a:off x="6261347" y="1195322"/>
              <a:ext cx="4545817" cy="51610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D97D02-5F89-E959-243C-546D67B946F9}"/>
                </a:ext>
              </a:extLst>
            </p:cNvPr>
            <p:cNvSpPr txBox="1"/>
            <p:nvPr/>
          </p:nvSpPr>
          <p:spPr>
            <a:xfrm>
              <a:off x="7860327" y="5892115"/>
              <a:ext cx="150054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Longitude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FB7BFB-E5CD-8130-62C2-3C9449F8264D}"/>
                  </a:ext>
                </a:extLst>
              </p:cNvPr>
              <p:cNvSpPr txBox="1"/>
              <p:nvPr/>
            </p:nvSpPr>
            <p:spPr>
              <a:xfrm>
                <a:off x="393308" y="4415811"/>
                <a:ext cx="335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Initially: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=0.2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FB7BFB-E5CD-8130-62C2-3C9449F82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08" y="4415811"/>
                <a:ext cx="3352800" cy="461665"/>
              </a:xfrm>
              <a:prstGeom prst="rect">
                <a:avLst/>
              </a:prstGeom>
              <a:blipFill>
                <a:blip r:embed="rId7"/>
                <a:stretch>
                  <a:fillRect l="-3019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820456-95D8-D519-0734-8E9539552845}"/>
                  </a:ext>
                </a:extLst>
              </p:cNvPr>
              <p:cNvSpPr txBox="1"/>
              <p:nvPr/>
            </p:nvSpPr>
            <p:spPr>
              <a:xfrm>
                <a:off x="1417875" y="4909996"/>
                <a:ext cx="1994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∼0.2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820456-95D8-D519-0734-8E953955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75" y="4909996"/>
                <a:ext cx="1994459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06FB72-DC46-FE06-ED9E-D7AA3CE00804}"/>
                  </a:ext>
                </a:extLst>
              </p:cNvPr>
              <p:cNvSpPr txBox="1"/>
              <p:nvPr/>
            </p:nvSpPr>
            <p:spPr>
              <a:xfrm>
                <a:off x="850508" y="5368340"/>
                <a:ext cx="2438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06FB72-DC46-FE06-ED9E-D7AA3CE00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08" y="5368340"/>
                <a:ext cx="2438400" cy="461665"/>
              </a:xfrm>
              <a:prstGeom prst="rect">
                <a:avLst/>
              </a:prstGeom>
              <a:blipFill>
                <a:blip r:embed="rId9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68C99E-A683-93EE-1B8C-EF3CE1267BF5}"/>
                  </a:ext>
                </a:extLst>
              </p:cNvPr>
              <p:cNvSpPr txBox="1"/>
              <p:nvPr/>
            </p:nvSpPr>
            <p:spPr>
              <a:xfrm>
                <a:off x="3922251" y="4255740"/>
                <a:ext cx="24024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Starts from 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68C99E-A683-93EE-1B8C-EF3CE1267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51" y="4255740"/>
                <a:ext cx="2402461" cy="461665"/>
              </a:xfrm>
              <a:prstGeom prst="rect">
                <a:avLst/>
              </a:prstGeom>
              <a:blipFill>
                <a:blip r:embed="rId10"/>
                <a:stretch>
                  <a:fillRect l="-3665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8D8DC68A-B625-A914-AFFA-5430410CD0B6}"/>
              </a:ext>
            </a:extLst>
          </p:cNvPr>
          <p:cNvSpPr/>
          <p:nvPr/>
        </p:nvSpPr>
        <p:spPr>
          <a:xfrm>
            <a:off x="7186456" y="2834640"/>
            <a:ext cx="2743200" cy="859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E0464-6288-2817-25D6-EFA9789B2F35}"/>
              </a:ext>
            </a:extLst>
          </p:cNvPr>
          <p:cNvSpPr txBox="1"/>
          <p:nvPr/>
        </p:nvSpPr>
        <p:spPr>
          <a:xfrm>
            <a:off x="7918360" y="2883345"/>
            <a:ext cx="144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Sim. domain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B20FF9F-0175-ECAD-41F8-90A84D4C90B5}"/>
              </a:ext>
            </a:extLst>
          </p:cNvPr>
          <p:cNvSpPr/>
          <p:nvPr/>
        </p:nvSpPr>
        <p:spPr>
          <a:xfrm rot="5400000" flipH="1">
            <a:off x="8461635" y="2527010"/>
            <a:ext cx="412233" cy="1894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9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FE11-0BFA-7946-17F1-E8325484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6" y="147411"/>
            <a:ext cx="10515600" cy="941161"/>
          </a:xfrm>
        </p:spPr>
        <p:txBody>
          <a:bodyPr/>
          <a:lstStyle/>
          <a:p>
            <a:r>
              <a:rPr lang="en-US" altLang="zh-CN" dirty="0"/>
              <a:t>2D EBM-MHD run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A44C-1135-FCDF-7169-B37A766D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956F4-F090-E53C-F182-DD421039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635369"/>
            <a:ext cx="8763001" cy="4936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779AC9-70A6-8FA4-FBE8-965704AE0B24}"/>
                  </a:ext>
                </a:extLst>
              </p:cNvPr>
              <p:cNvSpPr txBox="1"/>
              <p:nvPr/>
            </p:nvSpPr>
            <p:spPr>
              <a:xfrm>
                <a:off x="8610600" y="31915"/>
                <a:ext cx="4110567" cy="1697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779AC9-70A6-8FA4-FBE8-965704AE0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1915"/>
                <a:ext cx="4110567" cy="1697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DA2F1CB-8634-883C-D039-A827CD5BA20E}"/>
              </a:ext>
            </a:extLst>
          </p:cNvPr>
          <p:cNvSpPr txBox="1"/>
          <p:nvPr/>
        </p:nvSpPr>
        <p:spPr>
          <a:xfrm>
            <a:off x="4701637" y="934140"/>
            <a:ext cx="123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 1 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9778F-6BA3-C477-6809-899F9C1A3096}"/>
              </a:ext>
            </a:extLst>
          </p:cNvPr>
          <p:cNvSpPr txBox="1"/>
          <p:nvPr/>
        </p:nvSpPr>
        <p:spPr>
          <a:xfrm>
            <a:off x="2116667" y="1003125"/>
            <a:ext cx="149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Alfvénic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5F73B-0665-9F5A-6E5E-79814269F35A}"/>
              </a:ext>
            </a:extLst>
          </p:cNvPr>
          <p:cNvSpPr txBox="1"/>
          <p:nvPr/>
        </p:nvSpPr>
        <p:spPr>
          <a:xfrm>
            <a:off x="6083647" y="1038022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Non-</a:t>
            </a:r>
            <a:r>
              <a:rPr lang="en-US" sz="2400" dirty="0" err="1">
                <a:solidFill>
                  <a:srgbClr val="FFFF00"/>
                </a:solidFill>
              </a:rPr>
              <a:t>Alfvénic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D6E796D-9084-1FC3-5515-78BFF904D07D}"/>
              </a:ext>
            </a:extLst>
          </p:cNvPr>
          <p:cNvSpPr/>
          <p:nvPr/>
        </p:nvSpPr>
        <p:spPr>
          <a:xfrm>
            <a:off x="2682239" y="1386334"/>
            <a:ext cx="179494" cy="336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734FC9FA-D1C1-53E3-B6EF-BC60A23C6606}"/>
              </a:ext>
            </a:extLst>
          </p:cNvPr>
          <p:cNvSpPr/>
          <p:nvPr/>
        </p:nvSpPr>
        <p:spPr>
          <a:xfrm rot="2621475">
            <a:off x="6427836" y="1371787"/>
            <a:ext cx="188906" cy="482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72404B42-591D-49CE-19F9-38BD98FF638C}"/>
              </a:ext>
            </a:extLst>
          </p:cNvPr>
          <p:cNvSpPr/>
          <p:nvPr/>
        </p:nvSpPr>
        <p:spPr>
          <a:xfrm rot="18622936">
            <a:off x="7189836" y="1417507"/>
            <a:ext cx="188906" cy="482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FEFDB-F705-8E03-C67D-608C23D319DF}"/>
              </a:ext>
            </a:extLst>
          </p:cNvPr>
          <p:cNvSpPr txBox="1"/>
          <p:nvPr/>
        </p:nvSpPr>
        <p:spPr>
          <a:xfrm>
            <a:off x="4530001" y="3429000"/>
            <a:ext cx="229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magnetic 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FB903-92C8-234C-FAD7-17FBC9CC34AC}"/>
              </a:ext>
            </a:extLst>
          </p:cNvPr>
          <p:cNvSpPr txBox="1"/>
          <p:nvPr/>
        </p:nvSpPr>
        <p:spPr>
          <a:xfrm>
            <a:off x="7401560" y="4618994"/>
            <a:ext cx="229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kinetic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C4DEF-3714-1972-13C6-B99E6971D96C}"/>
              </a:ext>
            </a:extLst>
          </p:cNvPr>
          <p:cNvSpPr txBox="1"/>
          <p:nvPr/>
        </p:nvSpPr>
        <p:spPr>
          <a:xfrm>
            <a:off x="7590214" y="556871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Roberts+1992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777674-BAB6-0096-7F14-8836FD312D7F}"/>
                  </a:ext>
                </a:extLst>
              </p:cNvPr>
              <p:cNvSpPr txBox="1"/>
              <p:nvPr/>
            </p:nvSpPr>
            <p:spPr>
              <a:xfrm>
                <a:off x="4792229" y="2602682"/>
                <a:ext cx="2291081" cy="372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Balanced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777674-BAB6-0096-7F14-8836FD312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229" y="2602682"/>
                <a:ext cx="2291081" cy="372731"/>
              </a:xfrm>
              <a:prstGeom prst="rect">
                <a:avLst/>
              </a:prstGeom>
              <a:blipFill>
                <a:blip r:embed="rId4"/>
                <a:stretch>
                  <a:fillRect l="-2210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534C5C-B36E-0001-9EB8-51D939AE8834}"/>
                  </a:ext>
                </a:extLst>
              </p:cNvPr>
              <p:cNvSpPr txBox="1"/>
              <p:nvPr/>
            </p:nvSpPr>
            <p:spPr>
              <a:xfrm>
                <a:off x="7529254" y="1968675"/>
                <a:ext cx="2291081" cy="372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Balanced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534C5C-B36E-0001-9EB8-51D939AE8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254" y="1968675"/>
                <a:ext cx="2291081" cy="372731"/>
              </a:xfrm>
              <a:prstGeom prst="rect">
                <a:avLst/>
              </a:prstGeom>
              <a:blipFill>
                <a:blip r:embed="rId5"/>
                <a:stretch>
                  <a:fillRect l="-219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7A8688C-8291-319A-8D25-EEB85AB33265}"/>
              </a:ext>
            </a:extLst>
          </p:cNvPr>
          <p:cNvSpPr txBox="1"/>
          <p:nvPr/>
        </p:nvSpPr>
        <p:spPr>
          <a:xfrm>
            <a:off x="10096269" y="6056630"/>
            <a:ext cx="213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Shi+2022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2B52B1-1B55-C25C-233A-316A579B0D3F}"/>
              </a:ext>
            </a:extLst>
          </p:cNvPr>
          <p:cNvSpPr txBox="1"/>
          <p:nvPr/>
        </p:nvSpPr>
        <p:spPr>
          <a:xfrm>
            <a:off x="2864418" y="1972074"/>
            <a:ext cx="13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outward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A5EDC-4F87-4B15-71C5-C30B9C31F33B}"/>
              </a:ext>
            </a:extLst>
          </p:cNvPr>
          <p:cNvSpPr txBox="1"/>
          <p:nvPr/>
        </p:nvSpPr>
        <p:spPr>
          <a:xfrm>
            <a:off x="3200216" y="2585778"/>
            <a:ext cx="13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inward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A7BAE-1BD9-D14E-6C9A-589895DFD295}"/>
              </a:ext>
            </a:extLst>
          </p:cNvPr>
          <p:cNvSpPr txBox="1"/>
          <p:nvPr/>
        </p:nvSpPr>
        <p:spPr>
          <a:xfrm>
            <a:off x="7529254" y="3414934"/>
            <a:ext cx="13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velocity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8A2DC0-4E24-7101-3B53-F569C4E9262B}"/>
              </a:ext>
            </a:extLst>
          </p:cNvPr>
          <p:cNvSpPr txBox="1"/>
          <p:nvPr/>
        </p:nvSpPr>
        <p:spPr>
          <a:xfrm>
            <a:off x="7401560" y="4038603"/>
            <a:ext cx="13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magnetic</a:t>
            </a:r>
          </a:p>
        </p:txBody>
      </p:sp>
    </p:spTree>
    <p:extLst>
      <p:ext uri="{BB962C8B-B14F-4D97-AF65-F5344CB8AC3E}">
        <p14:creationId xmlns:p14="http://schemas.microsoft.com/office/powerpoint/2010/main" val="635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8522" y="261687"/>
            <a:ext cx="10196512" cy="741006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2D EBM-MHD run </a:t>
            </a:r>
            <a:endParaRPr lang="zh-CN" alt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3995304" y="1210190"/>
            <a:ext cx="6823639" cy="3781204"/>
            <a:chOff x="-247913" y="2974459"/>
            <a:chExt cx="7078964" cy="3980773"/>
          </a:xfrm>
        </p:grpSpPr>
        <p:pic>
          <p:nvPicPr>
            <p:cNvPr id="11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D495C53-DCDD-954B-BC19-271A9948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9271" y="2974459"/>
              <a:ext cx="5121780" cy="34145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0B252DE5-00F8-8D46-9112-E83AA481A88F}"/>
                    </a:ext>
                  </a:extLst>
                </p:cNvPr>
                <p:cNvSpPr txBox="1"/>
                <p:nvPr/>
              </p:nvSpPr>
              <p:spPr>
                <a:xfrm>
                  <a:off x="-247913" y="6469201"/>
                  <a:ext cx="6825928" cy="486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Evolution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2400" dirty="0"/>
                    <a:t> around HCS</a:t>
                  </a:r>
                </a:p>
              </p:txBody>
            </p:sp>
          </mc:Choice>
          <mc:Fallback xmlns=""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0B252DE5-00F8-8D46-9112-E83AA481A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7913" y="6469201"/>
                  <a:ext cx="6825928" cy="486031"/>
                </a:xfrm>
                <a:prstGeom prst="rect">
                  <a:avLst/>
                </a:prstGeom>
                <a:blipFill>
                  <a:blip r:embed="rId3"/>
                  <a:stretch>
                    <a:fillRect l="-1349" t="-7895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9CA4EB-BDF3-3228-C834-9EF5A0E92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57" y="1170700"/>
            <a:ext cx="3889402" cy="3359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FD8B2-FF90-23FD-DA14-EE3681A8B739}"/>
                  </a:ext>
                </a:extLst>
              </p:cNvPr>
              <p:cNvSpPr txBox="1"/>
              <p:nvPr/>
            </p:nvSpPr>
            <p:spPr>
              <a:xfrm>
                <a:off x="2316549" y="4991394"/>
                <a:ext cx="85023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Expansion effect is necessary for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FD8B2-FF90-23FD-DA14-EE3681A8B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549" y="4991394"/>
                <a:ext cx="8502394" cy="584775"/>
              </a:xfrm>
              <a:prstGeom prst="rect">
                <a:avLst/>
              </a:prstGeom>
              <a:blipFill>
                <a:blip r:embed="rId5"/>
                <a:stretch>
                  <a:fillRect l="-1788"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4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B067-8038-69F7-C96D-36C6BB2B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6908BD-00BA-7D3F-0855-EA4CB9EB4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SIR</a:t>
                </a:r>
              </a:p>
              <a:p>
                <a:pPr lvl="1"/>
                <a:r>
                  <a:rPr lang="en-US" altLang="zh-CN" dirty="0"/>
                  <a:t>Weakens the dominance of the outward Alfvén wave</a:t>
                </a:r>
              </a:p>
              <a:p>
                <a:pPr lvl="1"/>
                <a:r>
                  <a:rPr lang="en-US" altLang="zh-CN" dirty="0"/>
                  <a:t>Generates an excess of kinetic energy at small scales</a:t>
                </a:r>
              </a:p>
              <a:p>
                <a:pPr lvl="1"/>
                <a:r>
                  <a:rPr lang="en-US" altLang="zh-CN" dirty="0"/>
                  <a:t>Mechanism: generates mainly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CN" dirty="0"/>
                  <a:t> (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dirty="0"/>
                  <a:t>), meaning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en-US" altLang="zh-CN" dirty="0"/>
                  <a:t>HCS</a:t>
                </a:r>
              </a:p>
              <a:p>
                <a:pPr lvl="1"/>
                <a:r>
                  <a:rPr lang="en-US" altLang="zh-CN" dirty="0"/>
                  <a:t>Weakens the dominance of the outward Alfvén wave</a:t>
                </a:r>
              </a:p>
              <a:p>
                <a:pPr lvl="1"/>
                <a:r>
                  <a:rPr lang="en-US" altLang="zh-CN" dirty="0"/>
                  <a:t>Leads to a magnetic energy excess (expansion necessary)</a:t>
                </a:r>
              </a:p>
              <a:p>
                <a:pPr lvl="1"/>
                <a:r>
                  <a:rPr lang="en-US" altLang="zh-CN" dirty="0"/>
                  <a:t>Near the HCS,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r>
                  <a:rPr lang="en-US" altLang="zh-CN" b="0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b="0" dirty="0"/>
                  <a:t> </a:t>
                </a:r>
                <a:r>
                  <a:rPr lang="en-US" altLang="zh-CN" dirty="0"/>
                  <a:t>decouple with each other and expansion leads to:</a:t>
                </a:r>
                <a:br>
                  <a:rPr lang="en-US" altLang="zh-CN" dirty="0"/>
                </a:b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endParaRPr lang="en-US" altLang="zh-CN" b="0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6908BD-00BA-7D3F-0855-EA4CB9EB4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748DF-101F-DA6A-B406-F0DCBFE6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AF862-F3FD-E264-E557-8465B04C7113}"/>
              </a:ext>
            </a:extLst>
          </p:cNvPr>
          <p:cNvSpPr txBox="1"/>
          <p:nvPr/>
        </p:nvSpPr>
        <p:spPr>
          <a:xfrm>
            <a:off x="537028" y="6176963"/>
            <a:ext cx="947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Advertisement: (arXiv:1910.02108), (arXiv:2101.00830), (arXiv:2201.02894)</a:t>
            </a:r>
          </a:p>
        </p:txBody>
      </p:sp>
    </p:spTree>
    <p:extLst>
      <p:ext uri="{BB962C8B-B14F-4D97-AF65-F5344CB8AC3E}">
        <p14:creationId xmlns:p14="http://schemas.microsoft.com/office/powerpoint/2010/main" val="98338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0220" y="136525"/>
            <a:ext cx="10515600" cy="578035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400" dirty="0">
                <a:latin typeface="Abadi" panose="020B0604020104020204" pitchFamily="34" charset="0"/>
              </a:rPr>
              <a:t>Turbulence in the solar wind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/>
              <a:t>Heating/acceleration of the solar wind</a:t>
            </a:r>
          </a:p>
          <a:p>
            <a:pPr lvl="1"/>
            <a:r>
              <a:rPr lang="en-US" altLang="zh-CN" dirty="0"/>
              <a:t>Energetic particles</a:t>
            </a:r>
          </a:p>
          <a:p>
            <a:pPr lvl="1"/>
            <a:r>
              <a:rPr lang="en-US" altLang="zh-CN" dirty="0"/>
              <a:t>Origin of the solar wind</a:t>
            </a:r>
          </a:p>
          <a:p>
            <a:pPr lvl="1"/>
            <a:r>
              <a:rPr lang="en-US" altLang="zh-CN" dirty="0"/>
              <a:t>Fundamental nonlinear plasma physics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35FA-9C8F-4631-BFAD-05627EBAE038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8070330" y="110108"/>
            <a:ext cx="3269052" cy="6747892"/>
            <a:chOff x="9446023" y="-289587"/>
            <a:chExt cx="3269052" cy="6747892"/>
          </a:xfrm>
        </p:grpSpPr>
        <p:pic>
          <p:nvPicPr>
            <p:cNvPr id="13" name="内容占位符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6023" y="-289587"/>
              <a:ext cx="2743199" cy="6436877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530559" y="6088973"/>
              <a:ext cx="3184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(Bruno and Carbone, 2013) </a:t>
              </a:r>
              <a:endParaRPr lang="zh-CN" alt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78ABC6F-1C0B-D5B3-EC53-B45D690EFFA5}"/>
              </a:ext>
            </a:extLst>
          </p:cNvPr>
          <p:cNvGrpSpPr/>
          <p:nvPr/>
        </p:nvGrpSpPr>
        <p:grpSpPr>
          <a:xfrm>
            <a:off x="475867" y="2559012"/>
            <a:ext cx="6089455" cy="4290915"/>
            <a:chOff x="509734" y="2559012"/>
            <a:chExt cx="6089455" cy="4290915"/>
          </a:xfrm>
        </p:grpSpPr>
        <p:grpSp>
          <p:nvGrpSpPr>
            <p:cNvPr id="22" name="组合 21"/>
            <p:cNvGrpSpPr/>
            <p:nvPr/>
          </p:nvGrpSpPr>
          <p:grpSpPr>
            <a:xfrm>
              <a:off x="509734" y="2559012"/>
              <a:ext cx="6089455" cy="4290915"/>
              <a:chOff x="616942" y="2081260"/>
              <a:chExt cx="6089455" cy="4290915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16942" y="2081260"/>
                <a:ext cx="6089455" cy="4290915"/>
                <a:chOff x="616942" y="2081260"/>
                <a:chExt cx="6089455" cy="429091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616942" y="2081260"/>
                  <a:ext cx="6089455" cy="4290915"/>
                  <a:chOff x="616942" y="2081260"/>
                  <a:chExt cx="6089455" cy="4290915"/>
                </a:xfrm>
              </p:grpSpPr>
              <p:pic>
                <p:nvPicPr>
                  <p:cNvPr id="12" name="图片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6942" y="2081260"/>
                    <a:ext cx="6089455" cy="3882028"/>
                  </a:xfrm>
                  <a:prstGeom prst="rect">
                    <a:avLst/>
                  </a:prstGeom>
                </p:spPr>
              </p:pic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2921925" y="6002843"/>
                    <a:ext cx="248009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(Kiyani+2015)</a:t>
                    </a:r>
                    <a:endParaRPr lang="zh-CN" altLang="en-US" dirty="0"/>
                  </a:p>
                </p:txBody>
              </p:sp>
            </p:grpSp>
            <p:sp>
              <p:nvSpPr>
                <p:cNvPr id="18" name="文本框 17"/>
                <p:cNvSpPr txBox="1"/>
                <p:nvPr/>
              </p:nvSpPr>
              <p:spPr>
                <a:xfrm>
                  <a:off x="1257979" y="3286785"/>
                  <a:ext cx="224095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rgbClr val="FF0000"/>
                      </a:solidFill>
                    </a:rPr>
                    <a:t>Energy-containing </a:t>
                  </a:r>
                </a:p>
                <a:p>
                  <a:r>
                    <a:rPr lang="en-US" altLang="zh-CN" sz="1600" dirty="0">
                      <a:solidFill>
                        <a:srgbClr val="FF0000"/>
                      </a:solidFill>
                    </a:rPr>
                    <a:t>scales</a:t>
                  </a:r>
                  <a:endParaRPr lang="zh-CN" altLang="en-US" sz="16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3158067" y="2817317"/>
                <a:ext cx="16295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</a:rPr>
                  <a:t>Energy cascade</a:t>
                </a:r>
                <a:endParaRPr lang="zh-CN" alt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5156697" y="3814448"/>
              <a:ext cx="1232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Dissipation </a:t>
              </a:r>
            </a:p>
            <a:p>
              <a:r>
                <a:rPr lang="en-US" altLang="zh-CN" sz="1600" dirty="0">
                  <a:solidFill>
                    <a:srgbClr val="FF0000"/>
                  </a:solidFill>
                </a:rPr>
                <a:t>scales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24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55463"/>
            <a:ext cx="10515600" cy="5868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latin typeface="Abadi" panose="020B0604020104020204" pitchFamily="34" charset="0"/>
              </a:rPr>
              <a:t>Turbulence in the solar wind at MHD scales</a:t>
            </a:r>
            <a:endParaRPr lang="zh-CN" altLang="en-US" sz="3600" dirty="0">
              <a:latin typeface="Abadi" panose="020B0604020104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35FA-9C8F-4631-BFAD-05627EBAE038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561977" y="1254165"/>
            <a:ext cx="7331362" cy="5348372"/>
            <a:chOff x="1134985" y="951794"/>
            <a:chExt cx="7331362" cy="5348372"/>
          </a:xfrm>
        </p:grpSpPr>
        <p:grpSp>
          <p:nvGrpSpPr>
            <p:cNvPr id="15" name="组合 14"/>
            <p:cNvGrpSpPr/>
            <p:nvPr/>
          </p:nvGrpSpPr>
          <p:grpSpPr>
            <a:xfrm>
              <a:off x="1134985" y="951794"/>
              <a:ext cx="6993666" cy="5034871"/>
              <a:chOff x="1134985" y="951794"/>
              <a:chExt cx="6993666" cy="50348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3314176" y="1566961"/>
                    <a:ext cx="14830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/>
                      <a:t>Negative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4176" y="1566961"/>
                    <a:ext cx="1483012" cy="40011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5128" t="-9375" b="-28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" name="组合 13"/>
              <p:cNvGrpSpPr/>
              <p:nvPr/>
            </p:nvGrpSpPr>
            <p:grpSpPr>
              <a:xfrm>
                <a:off x="1134985" y="951794"/>
                <a:ext cx="6993666" cy="5034871"/>
                <a:chOff x="2545144" y="951794"/>
                <a:chExt cx="6993666" cy="50348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文本框 8"/>
                    <p:cNvSpPr txBox="1"/>
                    <p:nvPr/>
                  </p:nvSpPr>
                  <p:spPr>
                    <a:xfrm>
                      <a:off x="5900829" y="951794"/>
                      <a:ext cx="3637981" cy="52322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800" dirty="0">
                          <a:solidFill>
                            <a:srgbClr val="FFFF00"/>
                          </a:solidFill>
                        </a:rPr>
                        <a:t>Highly-correlated </a:t>
                      </a:r>
                      <a14:m>
                        <m:oMath xmlns:m="http://schemas.openxmlformats.org/officeDocument/2006/math">
                          <m: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a14:m>
                      <a:endParaRPr lang="zh-CN" altLang="en-US" sz="28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" name="文本框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00829" y="951794"/>
                      <a:ext cx="3637981" cy="52322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3103" t="-8889" b="-24444"/>
                      </a:stretch>
                    </a:blipFill>
                    <a:ln w="28575">
                      <a:solidFill>
                        <a:srgbClr val="FFFF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" name="组合 12"/>
                <p:cNvGrpSpPr/>
                <p:nvPr/>
              </p:nvGrpSpPr>
              <p:grpSpPr>
                <a:xfrm>
                  <a:off x="2545144" y="2066665"/>
                  <a:ext cx="6065456" cy="3920000"/>
                  <a:chOff x="2545144" y="2066665"/>
                  <a:chExt cx="6065456" cy="3920000"/>
                </a:xfrm>
              </p:grpSpPr>
              <p:pic>
                <p:nvPicPr>
                  <p:cNvPr id="7" name="图片 6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45144" y="2066665"/>
                    <a:ext cx="6065456" cy="3519890"/>
                  </a:xfrm>
                  <a:prstGeom prst="rect">
                    <a:avLst/>
                  </a:prstGeom>
                </p:spPr>
              </p:pic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FA939223-4374-4E9F-8E11-25688495EE37}"/>
                      </a:ext>
                    </a:extLst>
                  </p:cNvPr>
                  <p:cNvSpPr txBox="1"/>
                  <p:nvPr/>
                </p:nvSpPr>
                <p:spPr>
                  <a:xfrm>
                    <a:off x="4138173" y="5586555"/>
                    <a:ext cx="32100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/>
                      <a:t>(Belcher and Davis, 1971)</a:t>
                    </a:r>
                    <a:endParaRPr lang="zh-CN" altLang="en-US" sz="2000" dirty="0"/>
                  </a:p>
                </p:txBody>
              </p:sp>
            </p:grpSp>
            <p:cxnSp>
              <p:nvCxnSpPr>
                <p:cNvPr id="10" name="直接箭头连接符 9"/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7101445" y="1475014"/>
                  <a:ext cx="618375" cy="73067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组合 17"/>
            <p:cNvGrpSpPr/>
            <p:nvPr/>
          </p:nvGrpSpPr>
          <p:grpSpPr>
            <a:xfrm>
              <a:off x="6040510" y="5013888"/>
              <a:ext cx="2425837" cy="1286278"/>
              <a:chOff x="6040510" y="5013888"/>
              <a:chExt cx="2425837" cy="1286278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6040510" y="5776946"/>
                <a:ext cx="2425837" cy="52322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</a:rPr>
                  <a:t>Incompressible</a:t>
                </a:r>
                <a:endParaRPr lang="zh-CN" alt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7" name="直接箭头连接符 16"/>
              <p:cNvCxnSpPr/>
              <p:nvPr/>
            </p:nvCxnSpPr>
            <p:spPr>
              <a:xfrm flipV="1">
                <a:off x="6578594" y="5013888"/>
                <a:ext cx="0" cy="7633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文本框 19"/>
          <p:cNvSpPr txBox="1"/>
          <p:nvPr/>
        </p:nvSpPr>
        <p:spPr>
          <a:xfrm>
            <a:off x="8193076" y="1315335"/>
            <a:ext cx="405482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Outward-propagating </a:t>
            </a:r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waves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72A1410-E837-08EC-7CC2-397F7D58D193}"/>
              </a:ext>
            </a:extLst>
          </p:cNvPr>
          <p:cNvSpPr/>
          <p:nvPr/>
        </p:nvSpPr>
        <p:spPr>
          <a:xfrm>
            <a:off x="6680420" y="2776087"/>
            <a:ext cx="228600" cy="2225040"/>
          </a:xfrm>
          <a:prstGeom prst="rightBrac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8">
                <a:extLst>
                  <a:ext uri="{FF2B5EF4-FFF2-40B4-BE49-F238E27FC236}">
                    <a16:creationId xmlns:a16="http://schemas.microsoft.com/office/drawing/2014/main" id="{A9E4C8CB-D1C3-E76D-338F-FBB0CA94A86F}"/>
                  </a:ext>
                </a:extLst>
              </p:cNvPr>
              <p:cNvSpPr txBox="1"/>
              <p:nvPr/>
            </p:nvSpPr>
            <p:spPr>
              <a:xfrm>
                <a:off x="6962007" y="3649643"/>
                <a:ext cx="3279273" cy="52322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FF00"/>
                    </a:solidFill>
                  </a:rPr>
                  <a:t>Fluctuations in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altLang="zh-CN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altLang="zh-CN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zh-CN" altLang="en-US" sz="2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文本框 8">
                <a:extLst>
                  <a:ext uri="{FF2B5EF4-FFF2-40B4-BE49-F238E27FC236}">
                    <a16:creationId xmlns:a16="http://schemas.microsoft.com/office/drawing/2014/main" id="{A9E4C8CB-D1C3-E76D-338F-FBB0CA94A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007" y="3649643"/>
                <a:ext cx="3279273" cy="523220"/>
              </a:xfrm>
              <a:prstGeom prst="rect">
                <a:avLst/>
              </a:prstGeom>
              <a:blipFill>
                <a:blip r:embed="rId5"/>
                <a:stretch>
                  <a:fillRect l="-3448" t="-8889" b="-24444"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8">
                <a:extLst>
                  <a:ext uri="{FF2B5EF4-FFF2-40B4-BE49-F238E27FC236}">
                    <a16:creationId xmlns:a16="http://schemas.microsoft.com/office/drawing/2014/main" id="{6CE4AC09-A1D7-912D-7BAA-9DCFC49A44DD}"/>
                  </a:ext>
                </a:extLst>
              </p:cNvPr>
              <p:cNvSpPr txBox="1"/>
              <p:nvPr/>
            </p:nvSpPr>
            <p:spPr>
              <a:xfrm>
                <a:off x="6719795" y="5146104"/>
                <a:ext cx="1173544" cy="52322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altLang="zh-CN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altLang="zh-CN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zh-CN" altLang="en-US" sz="2800" b="1" i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文本框 8">
                <a:extLst>
                  <a:ext uri="{FF2B5EF4-FFF2-40B4-BE49-F238E27FC236}">
                    <a16:creationId xmlns:a16="http://schemas.microsoft.com/office/drawing/2014/main" id="{6CE4AC09-A1D7-912D-7BAA-9DCFC49A4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795" y="5146104"/>
                <a:ext cx="1173544" cy="523220"/>
              </a:xfrm>
              <a:prstGeom prst="rect">
                <a:avLst/>
              </a:prstGeom>
              <a:blipFill>
                <a:blip r:embed="rId6"/>
                <a:stretch>
                  <a:fillRect r="-1042"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9">
                <a:extLst>
                  <a:ext uri="{FF2B5EF4-FFF2-40B4-BE49-F238E27FC236}">
                    <a16:creationId xmlns:a16="http://schemas.microsoft.com/office/drawing/2014/main" id="{76768BEC-E4A5-B467-C7A0-EFC856AD68F2}"/>
                  </a:ext>
                </a:extLst>
              </p:cNvPr>
              <p:cNvSpPr txBox="1"/>
              <p:nvPr/>
            </p:nvSpPr>
            <p:spPr>
              <a:xfrm>
                <a:off x="8732205" y="4346922"/>
                <a:ext cx="2674582" cy="13181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i="1" dirty="0">
                    <a:solidFill>
                      <a:schemeClr val="tx1"/>
                    </a:solidFill>
                  </a:rPr>
                  <a:t>Elsässer variables:</a:t>
                </a:r>
                <a:endParaRPr lang="en-US" altLang="zh-CN" b="1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𝜋𝜌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9">
                <a:extLst>
                  <a:ext uri="{FF2B5EF4-FFF2-40B4-BE49-F238E27FC236}">
                    <a16:creationId xmlns:a16="http://schemas.microsoft.com/office/drawing/2014/main" id="{76768BEC-E4A5-B467-C7A0-EFC856AD6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205" y="4346922"/>
                <a:ext cx="2674582" cy="1318181"/>
              </a:xfrm>
              <a:prstGeom prst="rect">
                <a:avLst/>
              </a:prstGeom>
              <a:blipFill>
                <a:blip r:embed="rId7"/>
                <a:stretch>
                  <a:fillRect t="-2804" b="-186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4">
            <a:extLst>
              <a:ext uri="{FF2B5EF4-FFF2-40B4-BE49-F238E27FC236}">
                <a16:creationId xmlns:a16="http://schemas.microsoft.com/office/drawing/2014/main" id="{E90243A2-29BD-7B61-C75E-3F3ACB5905F2}"/>
              </a:ext>
            </a:extLst>
          </p:cNvPr>
          <p:cNvSpPr txBox="1"/>
          <p:nvPr/>
        </p:nvSpPr>
        <p:spPr>
          <a:xfrm>
            <a:off x="8020167" y="5814541"/>
            <a:ext cx="403365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inward/outward Alfvén waves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8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35FA-9C8F-4631-BFAD-05627EBAE038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68209" y="1252785"/>
            <a:ext cx="551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Radial evolution of the power spectra</a:t>
            </a:r>
            <a:endParaRPr lang="zh-CN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5494298" y="761263"/>
                <a:ext cx="3807282" cy="48282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Nonlinear process: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298" y="761263"/>
                <a:ext cx="3807282" cy="482824"/>
              </a:xfrm>
              <a:prstGeom prst="rect">
                <a:avLst/>
              </a:prstGeom>
              <a:blipFill>
                <a:blip r:embed="rId2"/>
                <a:stretch>
                  <a:fillRect l="-1980" b="-2142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633B605-791F-0B96-99B0-EB47BC5A1E6D}"/>
              </a:ext>
            </a:extLst>
          </p:cNvPr>
          <p:cNvSpPr/>
          <p:nvPr/>
        </p:nvSpPr>
        <p:spPr>
          <a:xfrm>
            <a:off x="575127" y="114932"/>
            <a:ext cx="10404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Abadi" panose="020B0604020104020204" pitchFamily="34" charset="0"/>
              </a:rPr>
              <a:t>Turbulence is dynamically evolving in the solar wind</a:t>
            </a:r>
            <a:endParaRPr lang="zh-CN" altLang="en-US" sz="3600" b="1" dirty="0">
              <a:latin typeface="Abadi" panose="020B06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14579-451C-75F2-0F3A-536BFB262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84"/>
          <a:stretch/>
        </p:blipFill>
        <p:spPr>
          <a:xfrm>
            <a:off x="794920" y="1735609"/>
            <a:ext cx="5587231" cy="420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44B15-EF4D-A336-41D1-108522F7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881" y="1646526"/>
            <a:ext cx="5286046" cy="4295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00584F-FB87-FE41-E56C-9474663B0720}"/>
              </a:ext>
            </a:extLst>
          </p:cNvPr>
          <p:cNvSpPr txBox="1"/>
          <p:nvPr/>
        </p:nvSpPr>
        <p:spPr>
          <a:xfrm>
            <a:off x="5748545" y="6321365"/>
            <a:ext cx="1600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Chen+2020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9BCFF-E5EF-1D45-F417-0629C558AD51}"/>
              </a:ext>
            </a:extLst>
          </p:cNvPr>
          <p:cNvSpPr txBox="1"/>
          <p:nvPr/>
        </p:nvSpPr>
        <p:spPr>
          <a:xfrm>
            <a:off x="1995631" y="5963176"/>
            <a:ext cx="325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Magnetic field power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238FC-6131-CD0D-9674-EE79BA28E6A7}"/>
              </a:ext>
            </a:extLst>
          </p:cNvPr>
          <p:cNvSpPr txBox="1"/>
          <p:nvPr/>
        </p:nvSpPr>
        <p:spPr>
          <a:xfrm>
            <a:off x="8352651" y="5952033"/>
            <a:ext cx="325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Slope of the spectrum</a:t>
            </a:r>
          </a:p>
        </p:txBody>
      </p:sp>
    </p:spTree>
    <p:extLst>
      <p:ext uri="{BB962C8B-B14F-4D97-AF65-F5344CB8AC3E}">
        <p14:creationId xmlns:p14="http://schemas.microsoft.com/office/powerpoint/2010/main" val="172450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32005" y="108982"/>
                <a:ext cx="10515600" cy="573628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sz="3600" dirty="0" err="1">
                    <a:latin typeface="Abadi" panose="020B0604020104020204" pitchFamily="34" charset="0"/>
                  </a:rPr>
                  <a:t>Alfvénicity</a:t>
                </a:r>
                <a:endParaRPr lang="en-US" altLang="zh-CN" sz="3600" dirty="0">
                  <a:latin typeface="Abadi" panose="020B0604020104020204" pitchFamily="34" charset="0"/>
                </a:endParaRPr>
              </a:p>
              <a:p>
                <a:pPr lvl="1"/>
                <a:r>
                  <a:rPr lang="en-US" altLang="zh-CN" dirty="0"/>
                  <a:t>Normalized cross helicity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sz="24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2400" dirty="0"/>
                  <a:t>: pure outward wave;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zh-CN" sz="2400" dirty="0"/>
                  <a:t>: pure inward wave </a:t>
                </a:r>
              </a:p>
              <a:p>
                <a:pPr lvl="1"/>
                <a:r>
                  <a:rPr lang="en-US" altLang="zh-CN" dirty="0"/>
                  <a:t>Normalized residual energy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CN" sz="24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2400" dirty="0"/>
                  <a:t>: pure kinetic energy;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zh-CN" sz="2400" dirty="0"/>
                  <a:t>: pure magnetic energy</a:t>
                </a:r>
                <a:endParaRPr lang="zh-CN" altLang="en-US" sz="2400" dirty="0"/>
              </a:p>
              <a:p>
                <a:pPr lvl="2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005" y="108982"/>
                <a:ext cx="10515600" cy="5736288"/>
              </a:xfrm>
              <a:blipFill>
                <a:blip r:embed="rId2"/>
                <a:stretch>
                  <a:fillRect l="-1809" t="-24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135FA-9C8F-4631-BFAD-05627EBAE038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677104" y="3605675"/>
            <a:ext cx="5227029" cy="3115800"/>
            <a:chOff x="6748017" y="2785610"/>
            <a:chExt cx="5227029" cy="31158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" t="1256"/>
            <a:stretch/>
          </p:blipFill>
          <p:spPr>
            <a:xfrm>
              <a:off x="8092251" y="2785610"/>
              <a:ext cx="3882795" cy="310202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748017" y="5532078"/>
              <a:ext cx="2038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Chen+2020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7596" y="3879797"/>
            <a:ext cx="7427306" cy="2476553"/>
            <a:chOff x="432237" y="3682955"/>
            <a:chExt cx="7427306" cy="24765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37" y="3682955"/>
              <a:ext cx="7427306" cy="206898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430715" y="5790176"/>
              <a:ext cx="2579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McManus+2020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6A3A7D-9978-AEE8-38DA-51C63EE849B0}"/>
                  </a:ext>
                </a:extLst>
              </p:cNvPr>
              <p:cNvSpPr txBox="1"/>
              <p:nvPr/>
            </p:nvSpPr>
            <p:spPr>
              <a:xfrm>
                <a:off x="10381681" y="3879797"/>
                <a:ext cx="10682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6A3A7D-9978-AEE8-38DA-51C63EE84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681" y="3879797"/>
                <a:ext cx="106828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D45614-1A26-09AD-4162-CEDDB1665FE7}"/>
                  </a:ext>
                </a:extLst>
              </p:cNvPr>
              <p:cNvSpPr txBox="1"/>
              <p:nvPr/>
            </p:nvSpPr>
            <p:spPr>
              <a:xfrm>
                <a:off x="10030501" y="5156689"/>
                <a:ext cx="10682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D45614-1A26-09AD-4162-CEDDB1665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501" y="5156689"/>
                <a:ext cx="106828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27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7867" y="-15162"/>
            <a:ext cx="12141200" cy="1325563"/>
          </a:xfrm>
        </p:spPr>
        <p:txBody>
          <a:bodyPr/>
          <a:lstStyle/>
          <a:p>
            <a:r>
              <a:rPr lang="en-US" altLang="zh-CN" dirty="0"/>
              <a:t>stream interaction region (SIR)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3D3D5EE-97E4-4531-A561-B318029FB789}"/>
              </a:ext>
            </a:extLst>
          </p:cNvPr>
          <p:cNvGrpSpPr/>
          <p:nvPr/>
        </p:nvGrpSpPr>
        <p:grpSpPr>
          <a:xfrm>
            <a:off x="6096000" y="1310401"/>
            <a:ext cx="5458850" cy="4731547"/>
            <a:chOff x="5779541" y="1231970"/>
            <a:chExt cx="5458850" cy="473154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C5351A3-6CB9-4B5E-AED3-9084FFF4F67E}"/>
                </a:ext>
              </a:extLst>
            </p:cNvPr>
            <p:cNvGrpSpPr/>
            <p:nvPr/>
          </p:nvGrpSpPr>
          <p:grpSpPr>
            <a:xfrm>
              <a:off x="6250523" y="1231970"/>
              <a:ext cx="4987868" cy="4731547"/>
              <a:chOff x="5114920" y="1448811"/>
              <a:chExt cx="4987868" cy="4731547"/>
            </a:xfrm>
          </p:grpSpPr>
          <p:pic>
            <p:nvPicPr>
              <p:cNvPr id="15" name="图片 14" descr="图片包含 文字&#10;&#10;描述已自动生成">
                <a:extLst>
                  <a:ext uri="{FF2B5EF4-FFF2-40B4-BE49-F238E27FC236}">
                    <a16:creationId xmlns:a16="http://schemas.microsoft.com/office/drawing/2014/main" id="{6A7DBD9D-C33E-4406-9E3C-98ED7C2DF0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60" r="14417"/>
              <a:stretch/>
            </p:blipFill>
            <p:spPr>
              <a:xfrm>
                <a:off x="5114920" y="1989358"/>
                <a:ext cx="4987868" cy="41910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501F3F7-0CBC-4228-ACAF-961AF8443AA6}"/>
                  </a:ext>
                </a:extLst>
              </p:cNvPr>
              <p:cNvSpPr/>
              <p:nvPr/>
            </p:nvSpPr>
            <p:spPr>
              <a:xfrm>
                <a:off x="7931458" y="2254928"/>
                <a:ext cx="1674181" cy="2867487"/>
              </a:xfrm>
              <a:prstGeom prst="rect">
                <a:avLst/>
              </a:prstGeom>
              <a:solidFill>
                <a:srgbClr val="4472C4">
                  <a:alpha val="36863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D8449E7-E77B-45C4-8EF8-EDD92F9925D8}"/>
                  </a:ext>
                </a:extLst>
              </p:cNvPr>
              <p:cNvSpPr/>
              <p:nvPr/>
            </p:nvSpPr>
            <p:spPr>
              <a:xfrm>
                <a:off x="5903651" y="2254928"/>
                <a:ext cx="1300579" cy="2867487"/>
              </a:xfrm>
              <a:prstGeom prst="rect">
                <a:avLst/>
              </a:prstGeom>
              <a:solidFill>
                <a:srgbClr val="FFC000">
                  <a:alpha val="36863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492F171-01D3-48DC-BA7D-F4BEF51F0491}"/>
                  </a:ext>
                </a:extLst>
              </p:cNvPr>
              <p:cNvSpPr txBox="1"/>
              <p:nvPr/>
            </p:nvSpPr>
            <p:spPr>
              <a:xfrm>
                <a:off x="5981330" y="2636668"/>
                <a:ext cx="1300579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</a:rPr>
                  <a:t>slow wind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132C5E8-2151-443B-82EF-E1E758C72AB2}"/>
                  </a:ext>
                </a:extLst>
              </p:cNvPr>
              <p:cNvSpPr txBox="1"/>
              <p:nvPr/>
            </p:nvSpPr>
            <p:spPr>
              <a:xfrm>
                <a:off x="8136386" y="3518840"/>
                <a:ext cx="1248886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</a:rPr>
                  <a:t>fast wind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863516F-26A5-493E-A301-1DFCD8B50F98}"/>
                  </a:ext>
                </a:extLst>
              </p:cNvPr>
              <p:cNvSpPr/>
              <p:nvPr/>
            </p:nvSpPr>
            <p:spPr>
              <a:xfrm>
                <a:off x="7202006" y="2254928"/>
                <a:ext cx="729452" cy="2867487"/>
              </a:xfrm>
              <a:prstGeom prst="rect">
                <a:avLst/>
              </a:prstGeom>
              <a:solidFill>
                <a:srgbClr val="00B0F0">
                  <a:alpha val="36863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DE196A4-57E6-44C1-9D33-2D88415C9C65}"/>
                  </a:ext>
                </a:extLst>
              </p:cNvPr>
              <p:cNvSpPr txBox="1"/>
              <p:nvPr/>
            </p:nvSpPr>
            <p:spPr>
              <a:xfrm>
                <a:off x="6534333" y="1448811"/>
                <a:ext cx="2224406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compression region</a:t>
                </a:r>
                <a:endParaRPr lang="zh-CN" altLang="en-US" sz="2000" dirty="0"/>
              </a:p>
            </p:txBody>
          </p: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0298FB23-1E11-44ED-91D6-A13AB1C8D992}"/>
                  </a:ext>
                </a:extLst>
              </p:cNvPr>
              <p:cNvCxnSpPr>
                <a:cxnSpLocks/>
                <a:stCxn id="20" idx="0"/>
                <a:endCxn id="21" idx="2"/>
              </p:cNvCxnSpPr>
              <p:nvPr/>
            </p:nvCxnSpPr>
            <p:spPr>
              <a:xfrm flipV="1">
                <a:off x="7566732" y="1848921"/>
                <a:ext cx="79804" cy="4060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677A4ED-CDDF-48C9-9CD0-4C16BED56897}"/>
                    </a:ext>
                  </a:extLst>
                </p:cNvPr>
                <p:cNvSpPr txBox="1"/>
                <p:nvPr/>
              </p:nvSpPr>
              <p:spPr>
                <a:xfrm rot="10800000">
                  <a:off x="5819636" y="3872260"/>
                  <a:ext cx="430887" cy="1211822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677A4ED-CDDF-48C9-9CD0-4C16BED56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5819636" y="3872260"/>
                  <a:ext cx="430887" cy="12118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9469C46-D129-4E48-91AB-C516BF4E78A6}"/>
                    </a:ext>
                  </a:extLst>
                </p:cNvPr>
                <p:cNvSpPr txBox="1"/>
                <p:nvPr/>
              </p:nvSpPr>
              <p:spPr>
                <a:xfrm rot="10800000">
                  <a:off x="5819636" y="2900361"/>
                  <a:ext cx="430887" cy="109084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9469C46-D129-4E48-91AB-C516BF4E78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5819636" y="2900361"/>
                  <a:ext cx="430887" cy="10908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10E3EA0-64C1-4277-B816-45D2CD2EE359}"/>
                    </a:ext>
                  </a:extLst>
                </p:cNvPr>
                <p:cNvSpPr txBox="1"/>
                <p:nvPr/>
              </p:nvSpPr>
              <p:spPr>
                <a:xfrm rot="10800000">
                  <a:off x="5779541" y="2197919"/>
                  <a:ext cx="430887" cy="62447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10E3EA0-64C1-4277-B816-45D2CD2EE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5779541" y="2197919"/>
                  <a:ext cx="430887" cy="6244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9724867-8174-14CA-763D-32EB78B7541B}"/>
              </a:ext>
            </a:extLst>
          </p:cNvPr>
          <p:cNvGrpSpPr/>
          <p:nvPr/>
        </p:nvGrpSpPr>
        <p:grpSpPr>
          <a:xfrm>
            <a:off x="268748" y="1287972"/>
            <a:ext cx="5571006" cy="5068378"/>
            <a:chOff x="266856" y="1675913"/>
            <a:chExt cx="5571006" cy="5068378"/>
          </a:xfrm>
        </p:grpSpPr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A8702B9D-1B2A-4C5E-B02B-361EC990565A}"/>
                </a:ext>
              </a:extLst>
            </p:cNvPr>
            <p:cNvSpPr txBox="1"/>
            <p:nvPr/>
          </p:nvSpPr>
          <p:spPr>
            <a:xfrm>
              <a:off x="266856" y="5913294"/>
              <a:ext cx="55710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Illustration of the stream interaction region</a:t>
              </a:r>
            </a:p>
            <a:p>
              <a:pPr algn="ctr"/>
              <a:r>
                <a:rPr lang="en-US" sz="2400" b="1" dirty="0"/>
                <a:t> </a:t>
              </a:r>
              <a:r>
                <a:rPr lang="en-US" sz="2400" dirty="0"/>
                <a:t>Owens and Forsyth (2013)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A20996-9550-1E6D-AFBE-47464C59B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05" y="1675913"/>
              <a:ext cx="5472157" cy="4054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18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7500" y="26098"/>
            <a:ext cx="11353800" cy="1233558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heliospheric</a:t>
            </a:r>
            <a:r>
              <a:rPr lang="en-US" altLang="zh-CN" dirty="0"/>
              <a:t> current sheet (HCS)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Polarity-reversal surface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572913" y="1937787"/>
            <a:ext cx="5570052" cy="4654674"/>
            <a:chOff x="6621948" y="1758217"/>
            <a:chExt cx="5570052" cy="46546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4"/>
            <a:stretch/>
          </p:blipFill>
          <p:spPr>
            <a:xfrm>
              <a:off x="6741499" y="1758217"/>
              <a:ext cx="5450501" cy="36942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621948" y="5581894"/>
              <a:ext cx="52361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Illustration of heliospheric current sheet (Smith, 2001)</a:t>
              </a:r>
              <a:endParaRPr lang="zh-CN" altLang="en-US" sz="2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8EC2F0-AA69-696B-EEB2-B90DFB10573B}"/>
              </a:ext>
            </a:extLst>
          </p:cNvPr>
          <p:cNvGrpSpPr/>
          <p:nvPr/>
        </p:nvGrpSpPr>
        <p:grpSpPr>
          <a:xfrm>
            <a:off x="7594241" y="1099810"/>
            <a:ext cx="2970605" cy="5621665"/>
            <a:chOff x="7613359" y="794484"/>
            <a:chExt cx="2970605" cy="562166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635" y="794484"/>
              <a:ext cx="2524329" cy="5621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9677A4ED-CDDF-48C9-9CD0-4C16BED56897}"/>
                    </a:ext>
                  </a:extLst>
                </p:cNvPr>
                <p:cNvSpPr txBox="1"/>
                <p:nvPr/>
              </p:nvSpPr>
              <p:spPr>
                <a:xfrm rot="10800000">
                  <a:off x="7634222" y="2233960"/>
                  <a:ext cx="461665" cy="1211822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9677A4ED-CDDF-48C9-9CD0-4C16BED56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7634222" y="2233960"/>
                  <a:ext cx="461665" cy="1211822"/>
                </a:xfrm>
                <a:prstGeom prst="rect">
                  <a:avLst/>
                </a:prstGeom>
                <a:blipFill>
                  <a:blip r:embed="rId4"/>
                  <a:stretch>
                    <a:fillRect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D9469C46-D129-4E48-91AB-C516BF4E78A6}"/>
                    </a:ext>
                  </a:extLst>
                </p:cNvPr>
                <p:cNvSpPr txBox="1"/>
                <p:nvPr/>
              </p:nvSpPr>
              <p:spPr>
                <a:xfrm rot="10800000">
                  <a:off x="7613359" y="4906996"/>
                  <a:ext cx="461665" cy="109084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D9469C46-D129-4E48-91AB-C516BF4E78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7613359" y="4906996"/>
                  <a:ext cx="461665" cy="1090841"/>
                </a:xfrm>
                <a:prstGeom prst="rect">
                  <a:avLst/>
                </a:prstGeom>
                <a:blipFill>
                  <a:blip r:embed="rId5"/>
                  <a:stretch>
                    <a:fillRect r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10E3EA0-64C1-4277-B816-45D2CD2EE359}"/>
                    </a:ext>
                  </a:extLst>
                </p:cNvPr>
                <p:cNvSpPr txBox="1"/>
                <p:nvPr/>
              </p:nvSpPr>
              <p:spPr>
                <a:xfrm rot="10800000">
                  <a:off x="7628748" y="1205621"/>
                  <a:ext cx="461665" cy="62447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10E3EA0-64C1-4277-B816-45D2CD2EE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7628748" y="1205621"/>
                  <a:ext cx="461665" cy="6244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/>
            <p:cNvSpPr txBox="1"/>
            <p:nvPr/>
          </p:nvSpPr>
          <p:spPr>
            <a:xfrm rot="10800000">
              <a:off x="7634222" y="3605316"/>
              <a:ext cx="461665" cy="95398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dirty="0"/>
                <a:t>He</a:t>
              </a:r>
              <a:r>
                <a:rPr lang="en-US" altLang="zh-CN" baseline="30000" dirty="0"/>
                <a:t>++</a:t>
              </a:r>
              <a:r>
                <a:rPr lang="en-US" altLang="zh-CN" dirty="0"/>
                <a:t>/H</a:t>
              </a:r>
              <a:r>
                <a:rPr lang="en-US" altLang="zh-CN" baseline="30000" dirty="0"/>
                <a:t>+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062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02283"/>
            <a:ext cx="11954933" cy="1325563"/>
          </a:xfrm>
        </p:spPr>
        <p:txBody>
          <a:bodyPr/>
          <a:lstStyle/>
          <a:p>
            <a:r>
              <a:rPr lang="en-US" altLang="zh-CN" dirty="0"/>
              <a:t>OMNI2 (1AU data) of SIRs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95837" y="1864971"/>
            <a:ext cx="3907508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altLang="zh-CN" dirty="0"/>
              <a:t>Superposed epoch analysis of 27 corotating interaction region crossings using OMNI data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184D9-DBCB-354F-9076-08864D66FC3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17" y="864955"/>
            <a:ext cx="2929705" cy="5993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2E424-F4CC-6E47-1469-5CA75AF35AE7}"/>
                  </a:ext>
                </a:extLst>
              </p:cNvPr>
              <p:cNvSpPr txBox="1"/>
              <p:nvPr/>
            </p:nvSpPr>
            <p:spPr>
              <a:xfrm>
                <a:off x="10599420" y="1848419"/>
                <a:ext cx="1508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2E424-F4CC-6E47-1469-5CA75AF35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420" y="1848419"/>
                <a:ext cx="1508760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B8C7A2-5CD1-116C-C08B-AB56367CB921}"/>
                  </a:ext>
                </a:extLst>
              </p:cNvPr>
              <p:cNvSpPr txBox="1"/>
              <p:nvPr/>
            </p:nvSpPr>
            <p:spPr>
              <a:xfrm>
                <a:off x="10599420" y="4248256"/>
                <a:ext cx="1508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B8C7A2-5CD1-116C-C08B-AB56367CB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420" y="4248256"/>
                <a:ext cx="1508760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D62C8D1-914E-3E16-135D-3810D0DFE56E}"/>
              </a:ext>
            </a:extLst>
          </p:cNvPr>
          <p:cNvSpPr/>
          <p:nvPr/>
        </p:nvSpPr>
        <p:spPr>
          <a:xfrm>
            <a:off x="393909" y="4565788"/>
            <a:ext cx="2906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dirty="0" err="1"/>
              <a:t>Borovsky</a:t>
            </a:r>
            <a:r>
              <a:rPr lang="en-US" altLang="zh-CN" dirty="0"/>
              <a:t> and Denton, 2010)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635AD6-243D-04FF-44CD-22B9DDFFF268}"/>
              </a:ext>
            </a:extLst>
          </p:cNvPr>
          <p:cNvGrpSpPr/>
          <p:nvPr/>
        </p:nvGrpSpPr>
        <p:grpSpPr>
          <a:xfrm>
            <a:off x="6709375" y="1136364"/>
            <a:ext cx="3802449" cy="2108092"/>
            <a:chOff x="6770692" y="2601222"/>
            <a:chExt cx="3802449" cy="210809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33"/>
            <a:stretch/>
          </p:blipFill>
          <p:spPr>
            <a:xfrm>
              <a:off x="6770692" y="2601222"/>
              <a:ext cx="3802449" cy="210809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7F9C1D-9C79-93A7-D5C5-EC3A62B5ED16}"/>
                </a:ext>
              </a:extLst>
            </p:cNvPr>
            <p:cNvSpPr/>
            <p:nvPr/>
          </p:nvSpPr>
          <p:spPr>
            <a:xfrm>
              <a:off x="8489881" y="3804378"/>
              <a:ext cx="566057" cy="5516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0843A9-1D86-CB2E-300B-B307D09C8576}"/>
                </a:ext>
              </a:extLst>
            </p:cNvPr>
            <p:cNvSpPr txBox="1"/>
            <p:nvPr/>
          </p:nvSpPr>
          <p:spPr>
            <a:xfrm>
              <a:off x="9099724" y="3895539"/>
              <a:ext cx="11807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peak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EC236F-2CC1-2F93-0449-5C7E6DEF6C45}"/>
              </a:ext>
            </a:extLst>
          </p:cNvPr>
          <p:cNvGrpSpPr/>
          <p:nvPr/>
        </p:nvGrpSpPr>
        <p:grpSpPr>
          <a:xfrm>
            <a:off x="6840278" y="3861477"/>
            <a:ext cx="3863760" cy="2108093"/>
            <a:chOff x="6678720" y="4749907"/>
            <a:chExt cx="3863760" cy="210809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4"/>
            <a:stretch/>
          </p:blipFill>
          <p:spPr>
            <a:xfrm>
              <a:off x="6678720" y="4749907"/>
              <a:ext cx="3863760" cy="210809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90F023-756B-FC80-EB7D-DB7ED7AC70D0}"/>
                </a:ext>
              </a:extLst>
            </p:cNvPr>
            <p:cNvSpPr txBox="1"/>
            <p:nvPr/>
          </p:nvSpPr>
          <p:spPr>
            <a:xfrm>
              <a:off x="8654385" y="6080521"/>
              <a:ext cx="11807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drop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9E4ADDA-F106-6E93-E53D-14EAE9AEFB4B}"/>
                </a:ext>
              </a:extLst>
            </p:cNvPr>
            <p:cNvSpPr/>
            <p:nvPr/>
          </p:nvSpPr>
          <p:spPr>
            <a:xfrm>
              <a:off x="8236989" y="5605965"/>
              <a:ext cx="434927" cy="10536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366E7D3-F6A4-11F2-B106-37ED8C34578F}"/>
              </a:ext>
            </a:extLst>
          </p:cNvPr>
          <p:cNvSpPr txBox="1"/>
          <p:nvPr/>
        </p:nvSpPr>
        <p:spPr>
          <a:xfrm>
            <a:off x="7768623" y="6200260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magnetic energy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3F6B96-7138-27C5-95FB-D7370B243089}"/>
              </a:ext>
            </a:extLst>
          </p:cNvPr>
          <p:cNvSpPr txBox="1"/>
          <p:nvPr/>
        </p:nvSpPr>
        <p:spPr>
          <a:xfrm>
            <a:off x="7723855" y="3357847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outward waves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DDA00D-0A33-227E-0FC1-B799D9C92FA8}"/>
              </a:ext>
            </a:extLst>
          </p:cNvPr>
          <p:cNvCxnSpPr>
            <a:cxnSpLocks/>
          </p:cNvCxnSpPr>
          <p:nvPr/>
        </p:nvCxnSpPr>
        <p:spPr>
          <a:xfrm flipH="1" flipV="1">
            <a:off x="8711592" y="2830791"/>
            <a:ext cx="60566" cy="643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BD5527-B3AC-B810-9917-F705BF87C137}"/>
              </a:ext>
            </a:extLst>
          </p:cNvPr>
          <p:cNvCxnSpPr>
            <a:cxnSpLocks/>
          </p:cNvCxnSpPr>
          <p:nvPr/>
        </p:nvCxnSpPr>
        <p:spPr>
          <a:xfrm flipH="1" flipV="1">
            <a:off x="8755377" y="5657028"/>
            <a:ext cx="60566" cy="643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68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881E76-51C2-B9E8-8424-3DCD85B94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6"/>
          <a:stretch/>
        </p:blipFill>
        <p:spPr>
          <a:xfrm>
            <a:off x="6529206" y="1052392"/>
            <a:ext cx="4267188" cy="53948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23B6E-1FBA-5135-6466-1F7D9607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F9A-AAAA-784B-9477-76E7FE995478}" type="slidenum">
              <a:rPr lang="en-US" smtClean="0"/>
              <a:t>8</a:t>
            </a:fld>
            <a:endParaRPr 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05DE013-51E6-A004-3E60-D4E7A5FA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61" y="-61757"/>
            <a:ext cx="11954933" cy="1325563"/>
          </a:xfrm>
        </p:spPr>
        <p:txBody>
          <a:bodyPr/>
          <a:lstStyle/>
          <a:p>
            <a:r>
              <a:rPr lang="en-US" altLang="zh-CN" dirty="0"/>
              <a:t>OMNI2 (1AU data) of HCS</a:t>
            </a:r>
            <a:endParaRPr lang="zh-CN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A64B77-6FAA-1D42-C088-71E094F993E5}"/>
              </a:ext>
            </a:extLst>
          </p:cNvPr>
          <p:cNvSpPr/>
          <p:nvPr/>
        </p:nvSpPr>
        <p:spPr>
          <a:xfrm>
            <a:off x="2342169" y="6245821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Shi+2022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20AB7-D4A1-DD36-1D09-C9FFDBBEE9CD}"/>
              </a:ext>
            </a:extLst>
          </p:cNvPr>
          <p:cNvSpPr txBox="1"/>
          <p:nvPr/>
        </p:nvSpPr>
        <p:spPr>
          <a:xfrm>
            <a:off x="8083870" y="277982"/>
            <a:ext cx="305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48 HCS crossings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08737-64FF-472B-2D7F-D7FC2D5BB34E}"/>
              </a:ext>
            </a:extLst>
          </p:cNvPr>
          <p:cNvGrpSpPr/>
          <p:nvPr/>
        </p:nvGrpSpPr>
        <p:grpSpPr>
          <a:xfrm>
            <a:off x="778484" y="1467238"/>
            <a:ext cx="4693997" cy="4575150"/>
            <a:chOff x="292709" y="1301970"/>
            <a:chExt cx="4693997" cy="45751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B0FAA6-EEEA-1ACD-E633-AC5A35CF2C72}"/>
                </a:ext>
              </a:extLst>
            </p:cNvPr>
            <p:cNvGrpSpPr/>
            <p:nvPr/>
          </p:nvGrpSpPr>
          <p:grpSpPr>
            <a:xfrm>
              <a:off x="292709" y="1301970"/>
              <a:ext cx="4329288" cy="4575150"/>
              <a:chOff x="0" y="732795"/>
              <a:chExt cx="4329288" cy="457515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6E6310-E0E5-A836-9142-192ABFFFE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016"/>
              <a:stretch/>
            </p:blipFill>
            <p:spPr>
              <a:xfrm>
                <a:off x="0" y="732795"/>
                <a:ext cx="4267200" cy="457515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77738D-DA5A-5815-719A-2889A3B8D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4190" y="4964996"/>
                <a:ext cx="165098" cy="137582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75C80A-6786-C842-F08C-026A10746146}"/>
                </a:ext>
              </a:extLst>
            </p:cNvPr>
            <p:cNvSpPr txBox="1"/>
            <p:nvPr/>
          </p:nvSpPr>
          <p:spPr>
            <a:xfrm>
              <a:off x="2306386" y="1770742"/>
              <a:ext cx="2129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Magnetic field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96CDF1-87A5-75AB-9E07-9444A7963621}"/>
                </a:ext>
              </a:extLst>
            </p:cNvPr>
            <p:cNvSpPr txBox="1"/>
            <p:nvPr/>
          </p:nvSpPr>
          <p:spPr>
            <a:xfrm>
              <a:off x="2857356" y="3021349"/>
              <a:ext cx="2129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Radial speed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875087-1640-9B8F-89A0-90ADA15B0EDA}"/>
                </a:ext>
              </a:extLst>
            </p:cNvPr>
            <p:cNvSpPr txBox="1"/>
            <p:nvPr/>
          </p:nvSpPr>
          <p:spPr>
            <a:xfrm>
              <a:off x="1517194" y="3343399"/>
              <a:ext cx="2312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transverse speed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509970-0D5D-0E87-4D7A-7A757F9DC90E}"/>
                </a:ext>
              </a:extLst>
            </p:cNvPr>
            <p:cNvSpPr txBox="1"/>
            <p:nvPr/>
          </p:nvSpPr>
          <p:spPr>
            <a:xfrm>
              <a:off x="745811" y="4152494"/>
              <a:ext cx="2312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density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81A0E0-74CC-69F8-81C6-B47C38897F8A}"/>
                </a:ext>
              </a:extLst>
            </p:cNvPr>
            <p:cNvSpPr txBox="1"/>
            <p:nvPr/>
          </p:nvSpPr>
          <p:spPr>
            <a:xfrm>
              <a:off x="1930113" y="4725918"/>
              <a:ext cx="2312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temperature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D55917-A89A-6757-9AA4-BE66E9943D39}"/>
                </a:ext>
              </a:extLst>
            </p:cNvPr>
            <p:cNvCxnSpPr>
              <a:cxnSpLocks/>
            </p:cNvCxnSpPr>
            <p:nvPr/>
          </p:nvCxnSpPr>
          <p:spPr>
            <a:xfrm>
              <a:off x="2658834" y="1301970"/>
              <a:ext cx="0" cy="423220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501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4153</TotalTime>
  <Words>798</Words>
  <Application>Microsoft Macintosh PowerPoint</Application>
  <PresentationFormat>Widescreen</PresentationFormat>
  <Paragraphs>177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Cambria Math</vt:lpstr>
      <vt:lpstr>Office Theme</vt:lpstr>
      <vt:lpstr>Turbulence and large-scale structures in the expanding solar wind </vt:lpstr>
      <vt:lpstr>PowerPoint Presentation</vt:lpstr>
      <vt:lpstr>PowerPoint Presentation</vt:lpstr>
      <vt:lpstr>PowerPoint Presentation</vt:lpstr>
      <vt:lpstr>PowerPoint Presentation</vt:lpstr>
      <vt:lpstr>stream interaction region (SIR)</vt:lpstr>
      <vt:lpstr>heliospheric current sheet (HCS)</vt:lpstr>
      <vt:lpstr>OMNI2 (1AU data) of SIRs</vt:lpstr>
      <vt:lpstr>OMNI2 (1AU data) of HCS</vt:lpstr>
      <vt:lpstr>PowerPoint Presentation</vt:lpstr>
      <vt:lpstr>Numerical simulation – expanding-box-model (EBM)</vt:lpstr>
      <vt:lpstr>Numerical simulation – expanding-box-model (EBM)</vt:lpstr>
      <vt:lpstr>2D EBM-MHD run </vt:lpstr>
      <vt:lpstr>2D EBM-MHD run </vt:lpstr>
      <vt:lpstr>2D EBM-MHD run 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Turbulence and large-scale structures in the expanding solar wind </dc:title>
  <dc:creator>SHI CHEN</dc:creator>
  <cp:lastModifiedBy>SHI CHEN</cp:lastModifiedBy>
  <cp:revision>137</cp:revision>
  <dcterms:created xsi:type="dcterms:W3CDTF">2022-06-27T08:55:13Z</dcterms:created>
  <dcterms:modified xsi:type="dcterms:W3CDTF">2022-07-01T23:07:55Z</dcterms:modified>
</cp:coreProperties>
</file>