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1677" r:id="rId3"/>
    <p:sldId id="258" r:id="rId4"/>
    <p:sldId id="257" r:id="rId5"/>
    <p:sldId id="1678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309"/>
    <p:restoredTop sz="96093"/>
  </p:normalViewPr>
  <p:slideViewPr>
    <p:cSldViewPr snapToGrid="0" snapToObjects="1">
      <p:cViewPr varScale="1">
        <p:scale>
          <a:sx n="120" d="100"/>
          <a:sy n="120" d="100"/>
        </p:scale>
        <p:origin x="696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713B9D-BB86-9A4B-BE65-67CC82157DB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F70659A-181D-AB90-9EFE-D0D5B0D4891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19EECD-6DDA-A08E-654D-585A6154C7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C635F-0C23-E74F-9544-D3017DC8D201}" type="datetimeFigureOut">
              <a:rPr lang="en-US" smtClean="0"/>
              <a:t>6/29/22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CAC8C38-1C80-56AA-0276-1ED03FB20A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F42ADD2-21AA-1D2C-BA25-F34D264052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CF297E-F43B-D045-959D-63297ACAF9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01011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EE4EC7-3534-7885-2D7E-FC58DFA294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4A4DF31-B068-F337-F79A-75D91144240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BCCA7C3-A5C4-5FDD-134D-A84D57BF4B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C635F-0C23-E74F-9544-D3017DC8D201}" type="datetimeFigureOut">
              <a:rPr lang="en-US" smtClean="0"/>
              <a:t>6/29/22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8546B58-6234-D255-994B-DC3A7F8EB7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2830630-27EF-59BA-3DB5-32BCDC41EA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CF297E-F43B-D045-959D-63297ACAF9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40981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8539FAF-1898-9487-1CD8-82296D6AAC8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82922AA-B78C-CC25-F96B-22893EB51D7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1298E6-38B1-1A44-71FF-22948D2D44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C635F-0C23-E74F-9544-D3017DC8D201}" type="datetimeFigureOut">
              <a:rPr lang="en-US" smtClean="0"/>
              <a:t>6/29/22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E63CB28-CC9C-745F-AFCE-618949650D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2CF8EDD-569C-3413-5DAC-A310142CF3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CF297E-F43B-D045-959D-63297ACAF9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01302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itle Slide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506088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5BC8ED-11DE-015E-3E9E-3601CB2EA2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B8CB09-50FC-305F-5BA0-2925DD00C7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AE6804-2628-B92C-7469-609F2C8CF6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C635F-0C23-E74F-9544-D3017DC8D201}" type="datetimeFigureOut">
              <a:rPr lang="en-US" smtClean="0"/>
              <a:t>6/29/22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7B81A8-351D-4FE7-1A32-661FE8DCD9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BDDE5EB-3C83-9DC9-43A1-D2BE359A3A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CF297E-F43B-D045-959D-63297ACAF9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89493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84C6E9-2584-4CB3-ABD0-85564B9980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783B753-5D1F-8FAD-A714-D1ACC61EC46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75C012D-5038-18FF-7970-A9BB5CF25C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C635F-0C23-E74F-9544-D3017DC8D201}" type="datetimeFigureOut">
              <a:rPr lang="en-US" smtClean="0"/>
              <a:t>6/29/22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77EC1A-57B4-1D11-1712-1B3C9C733B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A13AC09-E560-EE1F-BB1C-2D74490F66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CF297E-F43B-D045-959D-63297ACAF9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67796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46CC78-1E4B-410D-1980-D08D0E461F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71975B-AA53-3ECC-6581-CB615070550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7090A4B-BF2F-6B29-1041-AFA8EE848B2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50F7D98-1228-864C-1771-5E542E5CC7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C635F-0C23-E74F-9544-D3017DC8D201}" type="datetimeFigureOut">
              <a:rPr lang="en-US" smtClean="0"/>
              <a:t>6/29/22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1A86704-EF75-68D1-4BD3-0925BEB491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F277DB7-4107-FD8A-5A63-D87FDF02D0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CF297E-F43B-D045-959D-63297ACAF9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39358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B781CE-8860-9241-91A8-EB5C5EB6F2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5184F4C-8496-120F-0857-38BC3EF5A0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DD9433E-8B85-173E-3FCD-2207C4B4A12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D903087-8E02-E4CE-DD30-F4C2D3AD54C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9A59807-8D3B-99D6-54C9-D4CE99B4642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EF7C05F-3F10-9992-2F6D-1B084B1913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C635F-0C23-E74F-9544-D3017DC8D201}" type="datetimeFigureOut">
              <a:rPr lang="en-US" smtClean="0"/>
              <a:t>6/29/22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D3ADDE7-C6B2-9F41-8404-5538000D44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25501C8-EFDD-79C2-1863-334BDC0E96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CF297E-F43B-D045-959D-63297ACAF9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41942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7968D8-5900-D100-270F-72C194E2A2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24EF003-9019-D6DA-AEB4-C756571DD2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C635F-0C23-E74F-9544-D3017DC8D201}" type="datetimeFigureOut">
              <a:rPr lang="en-US" smtClean="0"/>
              <a:t>6/29/22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C640ADC-0CCB-5CF0-6A8A-B60530F62C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CFF9E69-92C8-F3B0-E6B6-09156FC9FA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CF297E-F43B-D045-959D-63297ACAF9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0032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35C1E6F-6037-250F-67B1-9CE9D309ED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C635F-0C23-E74F-9544-D3017DC8D201}" type="datetimeFigureOut">
              <a:rPr lang="en-US" smtClean="0"/>
              <a:t>6/29/22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14B6512-2019-DB24-25FB-B547B0E3E9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EC5061B-0F1E-8E57-0DF6-7B65F8B79C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CF297E-F43B-D045-959D-63297ACAF9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0735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799149-674E-3C14-B6FF-AA7269F106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0B5CBA-B6A3-B9F4-371B-4E1AD14FA2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92AEF22-202A-6C08-56EC-E9223CE9ECA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FC6290C-C861-9846-BF66-D77B652331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C635F-0C23-E74F-9544-D3017DC8D201}" type="datetimeFigureOut">
              <a:rPr lang="en-US" smtClean="0"/>
              <a:t>6/29/22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4D5B15C-D247-DB5A-1C82-7B4572DB35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4F74EC9-BE15-88DE-127B-67DD8C4BD2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CF297E-F43B-D045-959D-63297ACAF9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49557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04DF7C-1CB1-F75C-4C8E-4AF10D5648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B260DA9-61FA-70E1-AF11-38C75218BB2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5FDD812-0405-F17E-ADDD-0FB7A764B77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257A59D-3A5E-A503-928D-5BD00091E9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C635F-0C23-E74F-9544-D3017DC8D201}" type="datetimeFigureOut">
              <a:rPr lang="en-US" smtClean="0"/>
              <a:t>6/29/22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1AF55D6-DEE7-A987-6E96-27208123B7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622ED67-238F-5C13-A3A0-199BCC28AA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CF297E-F43B-D045-959D-63297ACAF9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23012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A263CF2-5BDE-550E-00B4-357E979B34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FCF6711-93B6-5AD9-130E-8C0BCB4388B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CCE359E-B1B7-9311-C026-EBB13AE28BB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AC635F-0C23-E74F-9544-D3017DC8D201}" type="datetimeFigureOut">
              <a:rPr lang="en-US" smtClean="0"/>
              <a:t>6/29/22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206C9B9-A2C5-4C76-2201-FBFFDA66721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259195D-B825-29AF-A4AD-FB4DEEB76BB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CF297E-F43B-D045-959D-63297ACAF9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01133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652A51-0727-B6B4-F33C-9339DE3F4AB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48463" y="595423"/>
            <a:ext cx="11095074" cy="1340920"/>
          </a:xfrm>
        </p:spPr>
        <p:txBody>
          <a:bodyPr>
            <a:normAutofit fontScale="90000"/>
          </a:bodyPr>
          <a:lstStyle/>
          <a:p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Session 5: Understanding and Quantifying the Performance and Uncertainties in Solar and Heliospheric Models </a:t>
            </a:r>
          </a:p>
        </p:txBody>
      </p:sp>
      <p:sp>
        <p:nvSpPr>
          <p:cNvPr id="6" name="Subtitle 2">
            <a:extLst>
              <a:ext uri="{FF2B5EF4-FFF2-40B4-BE49-F238E27FC236}">
                <a16:creationId xmlns:a16="http://schemas.microsoft.com/office/drawing/2014/main" id="{4427A2AF-6AA7-92DE-8963-228A2028A39A}"/>
              </a:ext>
            </a:extLst>
          </p:cNvPr>
          <p:cNvSpPr txBox="1">
            <a:spLocks/>
          </p:cNvSpPr>
          <p:nvPr/>
        </p:nvSpPr>
        <p:spPr>
          <a:xfrm>
            <a:off x="1523999" y="3429000"/>
            <a:ext cx="9144000" cy="165960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ctr">
              <a:buFont typeface="+mj-lt"/>
              <a:buAutoNum type="arabicPeriod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What are the sources of uncertainties in solar wind, CME, and SEP models and how to quantify them?</a:t>
            </a:r>
          </a:p>
          <a:p>
            <a:pPr marL="457200" indent="-457200" algn="ctr">
              <a:buFont typeface="+mj-lt"/>
              <a:buAutoNum type="arabicPeriod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How uncertainties in the ambient solar wind affect propagation of CMEs and related SEP acceleration and transport?</a:t>
            </a:r>
          </a:p>
          <a:p>
            <a:pPr marL="914400" lvl="1" indent="-457200" algn="ctr">
              <a:buFont typeface="+mj-lt"/>
              <a:buAutoNum type="alphaLcParenR"/>
            </a:pPr>
            <a:endParaRPr lang="en-US" dirty="0"/>
          </a:p>
          <a:p>
            <a:pPr marL="457200" lvl="1" indent="0" algn="ctr">
              <a:buNone/>
            </a:pPr>
            <a:endParaRPr lang="en-US" dirty="0"/>
          </a:p>
          <a:p>
            <a:pPr algn="ctr"/>
            <a:endParaRPr lang="en-US" sz="24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69627FA-9ECB-FB8C-20E1-25EE8F8DD488}"/>
              </a:ext>
            </a:extLst>
          </p:cNvPr>
          <p:cNvSpPr txBox="1"/>
          <p:nvPr/>
        </p:nvSpPr>
        <p:spPr>
          <a:xfrm>
            <a:off x="2335386" y="2275366"/>
            <a:ext cx="752122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Organizers: Talwinder Singh (UAH), Ron Caplan (PSI), and Ming Zhang (FIT)</a:t>
            </a:r>
          </a:p>
          <a:p>
            <a:pPr algn="ctr"/>
            <a:r>
              <a:rPr lang="en-US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Scene setting speakers: Nick Arge (NASA Goddard), Gang Li (UAH)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B5F4258-111D-9CF3-78AA-5A4882E7DB1D}"/>
              </a:ext>
            </a:extLst>
          </p:cNvPr>
          <p:cNvSpPr txBox="1"/>
          <p:nvPr/>
        </p:nvSpPr>
        <p:spPr>
          <a:xfrm>
            <a:off x="734706" y="5595909"/>
            <a:ext cx="10722586" cy="400110"/>
          </a:xfrm>
          <a:prstGeom prst="rect">
            <a:avLst/>
          </a:prstGeom>
          <a:solidFill>
            <a:schemeClr val="accent1">
              <a:alpha val="1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Session was a combination of scene setting talks, presentations from the audience, and discussions</a:t>
            </a:r>
          </a:p>
        </p:txBody>
      </p:sp>
    </p:spTree>
    <p:extLst>
      <p:ext uri="{BB962C8B-B14F-4D97-AF65-F5344CB8AC3E}">
        <p14:creationId xmlns:p14="http://schemas.microsoft.com/office/powerpoint/2010/main" val="38483462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1C05D1D9-F494-DE0C-0541-5E7604D8CA0D}"/>
              </a:ext>
            </a:extLst>
          </p:cNvPr>
          <p:cNvSpPr txBox="1"/>
          <p:nvPr/>
        </p:nvSpPr>
        <p:spPr>
          <a:xfrm>
            <a:off x="1714500" y="1371600"/>
            <a:ext cx="8763000" cy="401744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lnSpc>
                <a:spcPct val="107000"/>
              </a:lnSpc>
              <a:buFont typeface="+mj-lt"/>
              <a:buAutoNum type="arabicParenR"/>
            </a:pPr>
            <a:r>
              <a:rPr lang="en-US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Highlight the importance of quantifying model uncertainties.</a:t>
            </a:r>
          </a:p>
          <a:p>
            <a:pPr marL="342900" indent="-342900">
              <a:lnSpc>
                <a:spcPct val="107000"/>
              </a:lnSpc>
              <a:buFont typeface="+mj-lt"/>
              <a:buAutoNum type="arabicParenR"/>
            </a:pPr>
            <a:endParaRPr lang="en-US" sz="2400" b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07000"/>
              </a:lnSpc>
              <a:buFont typeface="+mj-lt"/>
              <a:buAutoNum type="arabicParenR"/>
            </a:pPr>
            <a:r>
              <a:rPr lang="en-US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Discuss (some) sources of uncertainties in models.</a:t>
            </a:r>
          </a:p>
          <a:p>
            <a:pPr marL="342900" indent="-342900">
              <a:lnSpc>
                <a:spcPct val="107000"/>
              </a:lnSpc>
              <a:buFont typeface="+mj-lt"/>
              <a:buAutoNum type="arabicParenR"/>
            </a:pPr>
            <a:endParaRPr lang="en-US" sz="2400" b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07000"/>
              </a:lnSpc>
              <a:buFont typeface="+mj-lt"/>
              <a:buAutoNum type="arabicParenR"/>
            </a:pPr>
            <a:r>
              <a:rPr lang="en-US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Provide several examples </a:t>
            </a:r>
          </a:p>
          <a:p>
            <a:pPr marL="800100" lvl="1" indent="-342900">
              <a:lnSpc>
                <a:spcPct val="107000"/>
              </a:lnSpc>
              <a:buFont typeface="Arial" panose="020B0604020202020204" pitchFamily="34" charset="0"/>
              <a:buChar char="•"/>
            </a:pPr>
            <a:r>
              <a:rPr lang="en-US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Photospheric magnetic fields</a:t>
            </a:r>
          </a:p>
          <a:p>
            <a:pPr marL="800100" lvl="1" indent="-342900">
              <a:lnSpc>
                <a:spcPct val="107000"/>
              </a:lnSpc>
              <a:buFont typeface="Arial" panose="020B0604020202020204" pitchFamily="34" charset="0"/>
              <a:buChar char="•"/>
            </a:pPr>
            <a:r>
              <a:rPr lang="en-US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Coronal </a:t>
            </a:r>
          </a:p>
          <a:p>
            <a:pPr marL="800100" lvl="1" indent="-342900">
              <a:lnSpc>
                <a:spcPct val="107000"/>
              </a:lnSpc>
              <a:buFont typeface="Arial" panose="020B0604020202020204" pitchFamily="34" charset="0"/>
              <a:buChar char="•"/>
            </a:pPr>
            <a:r>
              <a:rPr lang="en-US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Solar wind </a:t>
            </a:r>
          </a:p>
          <a:p>
            <a:pPr marL="800100" lvl="1" indent="-342900">
              <a:lnSpc>
                <a:spcPct val="107000"/>
              </a:lnSpc>
              <a:buFont typeface="Arial" panose="020B0604020202020204" pitchFamily="34" charset="0"/>
              <a:buChar char="•"/>
            </a:pPr>
            <a:r>
              <a:rPr lang="en-US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Spacecraft-Sun magnetic field connectivity</a:t>
            </a:r>
          </a:p>
          <a:p>
            <a:pPr marL="342900" indent="-342900">
              <a:lnSpc>
                <a:spcPct val="107000"/>
              </a:lnSpc>
              <a:buFont typeface="+mj-lt"/>
              <a:buAutoNum type="arabicParenR"/>
            </a:pPr>
            <a:endParaRPr lang="en-US" sz="2400" b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39269BB-5659-A934-8F34-1ECE518021C6}"/>
              </a:ext>
            </a:extLst>
          </p:cNvPr>
          <p:cNvSpPr txBox="1"/>
          <p:nvPr/>
        </p:nvSpPr>
        <p:spPr>
          <a:xfrm>
            <a:off x="976754" y="384016"/>
            <a:ext cx="1022215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Overview of the scene setting talk by Dr. Nick Arge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83B1EE5-F196-5D86-3AD8-EB2229A633B3}"/>
              </a:ext>
            </a:extLst>
          </p:cNvPr>
          <p:cNvSpPr txBox="1"/>
          <p:nvPr/>
        </p:nvSpPr>
        <p:spPr>
          <a:xfrm>
            <a:off x="1649182" y="5223152"/>
            <a:ext cx="8877300" cy="85606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2540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Session focuses on future steps needed to incorporate </a:t>
            </a:r>
            <a:r>
              <a:rPr lang="en-US" sz="2400" b="1" i="1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uncertainty quantification</a:t>
            </a:r>
            <a:r>
              <a:rPr lang="en-US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(UQ) </a:t>
            </a:r>
            <a:r>
              <a:rPr lang="en-US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into models both for basic &amp; applied purposes.</a:t>
            </a:r>
          </a:p>
        </p:txBody>
      </p:sp>
    </p:spTree>
    <p:extLst>
      <p:ext uri="{BB962C8B-B14F-4D97-AF65-F5344CB8AC3E}">
        <p14:creationId xmlns:p14="http://schemas.microsoft.com/office/powerpoint/2010/main" val="24466746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6418F8-CEBD-D4B0-C2F7-01D33C0DE4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8189" y="1518446"/>
            <a:ext cx="7491476" cy="4351338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1) Uncertainties in modelling the SEP acceleration 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14400" lvl="1" indent="-457200">
              <a:buFont typeface="+mj-lt"/>
              <a:buAutoNum type="alphaLcParenR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Acceleration height</a:t>
            </a:r>
          </a:p>
          <a:p>
            <a:pPr marL="914400" lvl="1" indent="-457200">
              <a:buFont typeface="+mj-lt"/>
              <a:buAutoNum type="alphaLcParenR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Shock geometry</a:t>
            </a:r>
          </a:p>
          <a:p>
            <a:pPr marL="914400" lvl="1" indent="-457200">
              <a:buFont typeface="+mj-lt"/>
              <a:buAutoNum type="alphaLcParenR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Seed population</a:t>
            </a:r>
          </a:p>
          <a:p>
            <a:pPr marL="914400" lvl="1" indent="-457200">
              <a:buFont typeface="+mj-lt"/>
              <a:buAutoNum type="alphaLcParenR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Wave generation at the shock front </a:t>
            </a:r>
          </a:p>
          <a:p>
            <a:pPr marL="457200" lvl="1" indent="0"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 Uncertainties in modelling the SEP transport 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14400" lvl="1" indent="-457200">
              <a:buFont typeface="+mj-lt"/>
              <a:buAutoNum type="alphaLcParenR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Particle-wave interaction</a:t>
            </a:r>
          </a:p>
          <a:p>
            <a:pPr marL="914400" lvl="1" indent="-457200">
              <a:buFont typeface="+mj-lt"/>
              <a:buAutoNum type="alphaLcParenR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Turbulence level in the solar wind</a:t>
            </a:r>
          </a:p>
          <a:p>
            <a:pPr marL="914400" lvl="1" indent="-457200">
              <a:buFont typeface="+mj-lt"/>
              <a:buAutoNum type="alphaLcParenR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Large-scale magnetic field configuration</a:t>
            </a:r>
          </a:p>
          <a:p>
            <a:pPr marL="914400" lvl="1" indent="-457200">
              <a:buFont typeface="+mj-lt"/>
              <a:buAutoNum type="alphaLcParenR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Cross field diffusion</a:t>
            </a:r>
          </a:p>
          <a:p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B56048F-541F-8298-0CBF-4FFD9883B7E4}"/>
              </a:ext>
            </a:extLst>
          </p:cNvPr>
          <p:cNvSpPr txBox="1"/>
          <p:nvPr/>
        </p:nvSpPr>
        <p:spPr>
          <a:xfrm>
            <a:off x="1164553" y="357871"/>
            <a:ext cx="986289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Overview of the scene setting talk by Dr. Gang Li</a:t>
            </a:r>
          </a:p>
        </p:txBody>
      </p:sp>
    </p:spTree>
    <p:extLst>
      <p:ext uri="{BB962C8B-B14F-4D97-AF65-F5344CB8AC3E}">
        <p14:creationId xmlns:p14="http://schemas.microsoft.com/office/powerpoint/2010/main" val="7789827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B8851B-019F-8EC5-5A5A-49BD3B0216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Discussion topics: </a:t>
            </a: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C9C1C703-5567-E3FE-9A18-29EB31DD4A2C}"/>
              </a:ext>
            </a:extLst>
          </p:cNvPr>
          <p:cNvSpPr txBox="1">
            <a:spLocks/>
          </p:cNvSpPr>
          <p:nvPr/>
        </p:nvSpPr>
        <p:spPr>
          <a:xfrm>
            <a:off x="283923" y="2266885"/>
            <a:ext cx="11624153" cy="2881312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914400" lvl="1" indent="-457200">
              <a:buFont typeface="+mj-lt"/>
              <a:buAutoNum type="alphaLcParenR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Model uncertainty vs Input Data uncertainty vs Validation data uncertainty?</a:t>
            </a:r>
          </a:p>
          <a:p>
            <a:pPr marL="914400" lvl="1" indent="-457200">
              <a:buFont typeface="+mj-lt"/>
              <a:buAutoNum type="alphaLcParenR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How do we use model validation to constrain uncertainties?</a:t>
            </a:r>
          </a:p>
          <a:p>
            <a:pPr marL="914400" lvl="1" indent="-457200">
              <a:buFont typeface="+mj-lt"/>
              <a:buAutoNum type="alphaLcParenR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How to quantify uncertainty in hard-to-quantify properties (e.g., B field topology)? </a:t>
            </a:r>
          </a:p>
          <a:p>
            <a:pPr marL="914400" lvl="1" indent="-457200">
              <a:buFont typeface="+mj-lt"/>
              <a:buAutoNum type="alphaLcParenR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How to quantify uncertainty in absence of comparable observations?</a:t>
            </a:r>
          </a:p>
          <a:p>
            <a:pPr marL="914400" lvl="1" indent="-457200">
              <a:buFont typeface="+mj-lt"/>
              <a:buAutoNum type="alphaLcParenR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Which solar wind parameter’s uncertainty are more important for CME modeling?</a:t>
            </a:r>
          </a:p>
          <a:p>
            <a:pPr marL="914400" lvl="1" indent="-457200">
              <a:buFont typeface="+mj-lt"/>
              <a:buAutoNum type="alphaLcParenR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How to stop the exponential growth of ensemble members?</a:t>
            </a:r>
          </a:p>
          <a:p>
            <a:pPr marL="914400" lvl="1" indent="-457200">
              <a:buFont typeface="+mj-lt"/>
              <a:buAutoNum type="alphaLcParenR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How to balance cost vs ideal number of ensembles needed?</a:t>
            </a:r>
          </a:p>
          <a:p>
            <a:pPr marL="914400" lvl="1" indent="-457200">
              <a:buFont typeface="+mj-lt"/>
              <a:buAutoNum type="alphaLcParenR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How to use machine learning to perform uncertainty quantification?</a:t>
            </a:r>
          </a:p>
          <a:p>
            <a:pPr marL="914400" lvl="1" indent="-457200">
              <a:buFont typeface="+mj-lt"/>
              <a:buAutoNum type="alphaLcParenR"/>
            </a:pPr>
            <a:endParaRPr lang="en-US" dirty="0"/>
          </a:p>
          <a:p>
            <a:pPr marL="914400" lvl="1" indent="-457200">
              <a:buFont typeface="+mj-lt"/>
              <a:buAutoNum type="alphaLcParenR"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45312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6025DD-E9EE-4F45-8C10-53A88536D5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703980"/>
            <a:ext cx="10515600" cy="1325563"/>
          </a:xfrm>
        </p:spPr>
        <p:txBody>
          <a:bodyPr>
            <a:normAutofit/>
          </a:bodyPr>
          <a:lstStyle/>
          <a:p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few slides relevant to the discussion were presented by: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D91AC8-4BA5-4230-B6BA-C7520AFCA3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456646"/>
            <a:ext cx="10515600" cy="1664418"/>
          </a:xfrm>
        </p:spPr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Nick Pogorelov (UAH)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Gabor Toth (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UMich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Christopher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Rura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(NASA Goddard)</a:t>
            </a:r>
          </a:p>
        </p:txBody>
      </p:sp>
    </p:spTree>
    <p:extLst>
      <p:ext uri="{BB962C8B-B14F-4D97-AF65-F5344CB8AC3E}">
        <p14:creationId xmlns:p14="http://schemas.microsoft.com/office/powerpoint/2010/main" val="276337484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503</TotalTime>
  <Words>341</Words>
  <Application>Microsoft Macintosh PowerPoint</Application>
  <PresentationFormat>Widescreen</PresentationFormat>
  <Paragraphs>44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Times New Roman</vt:lpstr>
      <vt:lpstr>Office Theme</vt:lpstr>
      <vt:lpstr>Session 5: Understanding and Quantifying the Performance and Uncertainties in Solar and Heliospheric Models </vt:lpstr>
      <vt:lpstr>PowerPoint Presentation</vt:lpstr>
      <vt:lpstr>PowerPoint Presentation</vt:lpstr>
      <vt:lpstr>Discussion topics: </vt:lpstr>
      <vt:lpstr>A few slides relevant to the discussion were presented by: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Understanding and Quantifying the Performance and Uncertainties in Solar and Heliospheric Models </dc:title>
  <dc:creator>Talwinder Singh</dc:creator>
  <cp:lastModifiedBy>Talwinder Singh</cp:lastModifiedBy>
  <cp:revision>5</cp:revision>
  <dcterms:created xsi:type="dcterms:W3CDTF">2022-06-28T18:14:14Z</dcterms:created>
  <dcterms:modified xsi:type="dcterms:W3CDTF">2022-06-29T17:13:51Z</dcterms:modified>
</cp:coreProperties>
</file>