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64"/>
    <p:restoredTop sz="94681"/>
  </p:normalViewPr>
  <p:slideViewPr>
    <p:cSldViewPr snapToGrid="0" snapToObjects="1">
      <p:cViewPr varScale="1">
        <p:scale>
          <a:sx n="114" d="100"/>
          <a:sy n="114" d="100"/>
        </p:scale>
        <p:origin x="176"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602B-89BE-3C99-861B-F5FD20C58C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55BDCD-0B4D-075D-979E-9A56DB24B4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02BC4A-9CE7-F69B-F58D-868FFCAAD9D4}"/>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5" name="Footer Placeholder 4">
            <a:extLst>
              <a:ext uri="{FF2B5EF4-FFF2-40B4-BE49-F238E27FC236}">
                <a16:creationId xmlns:a16="http://schemas.microsoft.com/office/drawing/2014/main" id="{37A2135F-673E-7C08-6EA9-567B0D2F58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43DC2-9E85-C772-29FC-F08FA4633BD1}"/>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2048594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3FE09-60A3-E14F-D963-022D4FDA78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2676EB-37D1-D99F-D2F6-4BEC678520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DE5361-1A3E-55A2-C8B9-AC5C500144DD}"/>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5" name="Footer Placeholder 4">
            <a:extLst>
              <a:ext uri="{FF2B5EF4-FFF2-40B4-BE49-F238E27FC236}">
                <a16:creationId xmlns:a16="http://schemas.microsoft.com/office/drawing/2014/main" id="{899CC916-C5F5-77EE-97D1-9BC945AF84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C40DE8-5BEA-2DC1-EE1A-45C7FB6C4B09}"/>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830052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1A46B2-CBC8-F4F9-78E1-0F8CEFD97A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0BB437-B204-D3AD-320E-ECCC845D25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915F13-69B3-7B1A-94BA-EE35B76E5F81}"/>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5" name="Footer Placeholder 4">
            <a:extLst>
              <a:ext uri="{FF2B5EF4-FFF2-40B4-BE49-F238E27FC236}">
                <a16:creationId xmlns:a16="http://schemas.microsoft.com/office/drawing/2014/main" id="{B1E9E4D8-BB9B-1FD0-1CB5-56AE2E4AB4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F2717B-DD21-1162-B4C9-EAD73D6357E3}"/>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3961481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C648-9064-C3FC-D0EC-34C455A44F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9E704B-B142-FD1E-962F-66F286E631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ECAF5-9E34-4CA5-5E97-B06F06E5A73E}"/>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5" name="Footer Placeholder 4">
            <a:extLst>
              <a:ext uri="{FF2B5EF4-FFF2-40B4-BE49-F238E27FC236}">
                <a16:creationId xmlns:a16="http://schemas.microsoft.com/office/drawing/2014/main" id="{17F4A7E3-5D23-2911-09D0-DD80599680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10DEFE-45C3-932C-B114-B7B654A55325}"/>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2692800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58368-D7E9-A202-C6ED-89841D3C94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A64978-8284-91A8-571C-B920D4D529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1CA6CA-2EC8-0E33-249E-A794B3FAB8FF}"/>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5" name="Footer Placeholder 4">
            <a:extLst>
              <a:ext uri="{FF2B5EF4-FFF2-40B4-BE49-F238E27FC236}">
                <a16:creationId xmlns:a16="http://schemas.microsoft.com/office/drawing/2014/main" id="{FB67F33C-D64E-7C79-3067-C539F09BAA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B3719-30B3-A1C4-5412-F3D29BB31999}"/>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1992262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12EA6-D1BA-0685-A318-02986251AE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54F6B7-21FD-5934-E3AB-8675147085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E77DEB-A62F-F77C-4581-4547109825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13B8C6-3EBA-97C5-9B7D-B73E039232AA}"/>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6" name="Footer Placeholder 5">
            <a:extLst>
              <a:ext uri="{FF2B5EF4-FFF2-40B4-BE49-F238E27FC236}">
                <a16:creationId xmlns:a16="http://schemas.microsoft.com/office/drawing/2014/main" id="{B2785D61-86BF-4A99-19EA-7E86ADE392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969329-B3A5-8DDD-E271-D0177BA8B4C6}"/>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2894543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C7946-6C66-B444-BCE5-CE39EAD645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6614C8-1E42-50B8-0975-543C700B89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DE2EC4-F779-FFF1-49AC-E656308316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E61411-B688-E12A-45F2-20BA6124B6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047BEF-2132-D4BA-84B8-D4F1B1A34B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BB16A3-A178-F4EB-A9B8-9C6CE8783EB8}"/>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8" name="Footer Placeholder 7">
            <a:extLst>
              <a:ext uri="{FF2B5EF4-FFF2-40B4-BE49-F238E27FC236}">
                <a16:creationId xmlns:a16="http://schemas.microsoft.com/office/drawing/2014/main" id="{4D29E0E0-155F-DDB0-8E4D-AD3BFC1EB45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ADF310-53ED-FB52-1D4E-8D76B663D7D2}"/>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3988040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BFBF5-E122-12B1-9C13-0E203962E9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84166F-DFF6-560C-1CA6-96F57CCED557}"/>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4" name="Footer Placeholder 3">
            <a:extLst>
              <a:ext uri="{FF2B5EF4-FFF2-40B4-BE49-F238E27FC236}">
                <a16:creationId xmlns:a16="http://schemas.microsoft.com/office/drawing/2014/main" id="{4D196425-72D3-FBB1-E183-EC6158477F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A1D333-CA7C-7427-1D3F-E44CC89C8945}"/>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2334800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A3E8B5-D1E3-4215-96A4-AC55754C52D1}"/>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3" name="Footer Placeholder 2">
            <a:extLst>
              <a:ext uri="{FF2B5EF4-FFF2-40B4-BE49-F238E27FC236}">
                <a16:creationId xmlns:a16="http://schemas.microsoft.com/office/drawing/2014/main" id="{0DB190F0-FEFC-70F8-8420-C2D68818FE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5ACB4E-80F4-0CC0-8C2F-60A00143449D}"/>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800191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E6465-36BE-1E48-9EC1-41F5EFF0FA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049635-354E-BF93-6D1B-9A6DFABE7A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B28643-7A4A-D63A-F70F-FE0FF42A99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ACB0AD-AE73-FB3B-BCB0-B8891B6186CF}"/>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6" name="Footer Placeholder 5">
            <a:extLst>
              <a:ext uri="{FF2B5EF4-FFF2-40B4-BE49-F238E27FC236}">
                <a16:creationId xmlns:a16="http://schemas.microsoft.com/office/drawing/2014/main" id="{FB58D503-4B56-925B-7A9B-50B062DEDE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748388-9D7E-784A-78BE-BC359EC3F7BD}"/>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277916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9C203-5BF5-D52A-763C-5FC6865BF0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A81DAF-F785-BD4B-A6E7-2CBF7893E4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7F3B67-CA7D-8661-266C-A2728BF256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4C818B-3F5E-5412-8154-152F29B30518}"/>
              </a:ext>
            </a:extLst>
          </p:cNvPr>
          <p:cNvSpPr>
            <a:spLocks noGrp="1"/>
          </p:cNvSpPr>
          <p:nvPr>
            <p:ph type="dt" sz="half" idx="10"/>
          </p:nvPr>
        </p:nvSpPr>
        <p:spPr/>
        <p:txBody>
          <a:bodyPr/>
          <a:lstStyle/>
          <a:p>
            <a:fld id="{CC3B0B61-941B-354F-9C03-587ECB587B63}" type="datetimeFigureOut">
              <a:rPr lang="en-US" smtClean="0"/>
              <a:t>6/28/22</a:t>
            </a:fld>
            <a:endParaRPr lang="en-US"/>
          </a:p>
        </p:txBody>
      </p:sp>
      <p:sp>
        <p:nvSpPr>
          <p:cNvPr id="6" name="Footer Placeholder 5">
            <a:extLst>
              <a:ext uri="{FF2B5EF4-FFF2-40B4-BE49-F238E27FC236}">
                <a16:creationId xmlns:a16="http://schemas.microsoft.com/office/drawing/2014/main" id="{B3E83DEF-2F71-BBED-B757-8D0CE8E4C4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518B10-BD47-3E3F-E829-0DDC5A70A1AB}"/>
              </a:ext>
            </a:extLst>
          </p:cNvPr>
          <p:cNvSpPr>
            <a:spLocks noGrp="1"/>
          </p:cNvSpPr>
          <p:nvPr>
            <p:ph type="sldNum" sz="quarter" idx="12"/>
          </p:nvPr>
        </p:nvSpPr>
        <p:spPr/>
        <p:txBody>
          <a:bodyPr/>
          <a:lstStyle/>
          <a:p>
            <a:fld id="{B43A4E30-1283-7841-B36B-A9FBD910070B}" type="slidenum">
              <a:rPr lang="en-US" smtClean="0"/>
              <a:t>‹#›</a:t>
            </a:fld>
            <a:endParaRPr lang="en-US"/>
          </a:p>
        </p:txBody>
      </p:sp>
    </p:spTree>
    <p:extLst>
      <p:ext uri="{BB962C8B-B14F-4D97-AF65-F5344CB8AC3E}">
        <p14:creationId xmlns:p14="http://schemas.microsoft.com/office/powerpoint/2010/main" val="3469194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E89652-5636-2D15-A386-D159B913C2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6BA2FF-5F08-2EEA-F745-CE9C8BDA29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0F9A74-4BE0-1285-CC67-142E85ADDD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3B0B61-941B-354F-9C03-587ECB587B63}" type="datetimeFigureOut">
              <a:rPr lang="en-US" smtClean="0"/>
              <a:t>6/28/22</a:t>
            </a:fld>
            <a:endParaRPr lang="en-US"/>
          </a:p>
        </p:txBody>
      </p:sp>
      <p:sp>
        <p:nvSpPr>
          <p:cNvPr id="5" name="Footer Placeholder 4">
            <a:extLst>
              <a:ext uri="{FF2B5EF4-FFF2-40B4-BE49-F238E27FC236}">
                <a16:creationId xmlns:a16="http://schemas.microsoft.com/office/drawing/2014/main" id="{2296D47E-FC95-2856-17B6-8ADBC1A770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BC010E9-B6F0-A858-AF47-6A408E0737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A4E30-1283-7841-B36B-A9FBD910070B}" type="slidenum">
              <a:rPr lang="en-US" smtClean="0"/>
              <a:t>‹#›</a:t>
            </a:fld>
            <a:endParaRPr lang="en-US"/>
          </a:p>
        </p:txBody>
      </p:sp>
    </p:spTree>
    <p:extLst>
      <p:ext uri="{BB962C8B-B14F-4D97-AF65-F5344CB8AC3E}">
        <p14:creationId xmlns:p14="http://schemas.microsoft.com/office/powerpoint/2010/main" val="2109481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1421E-1EA3-8046-71BD-2162908DEC01}"/>
              </a:ext>
            </a:extLst>
          </p:cNvPr>
          <p:cNvSpPr>
            <a:spLocks noGrp="1"/>
          </p:cNvSpPr>
          <p:nvPr>
            <p:ph type="ctrTitle"/>
          </p:nvPr>
        </p:nvSpPr>
        <p:spPr>
          <a:xfrm>
            <a:off x="99848" y="136634"/>
            <a:ext cx="11992303" cy="662151"/>
          </a:xfrm>
        </p:spPr>
        <p:txBody>
          <a:bodyPr>
            <a:noAutofit/>
          </a:bodyPr>
          <a:lstStyle/>
          <a:p>
            <a:pPr algn="l"/>
            <a:r>
              <a:rPr lang="en-US" sz="3400" b="1" dirty="0">
                <a:solidFill>
                  <a:srgbClr val="C00000"/>
                </a:solidFill>
                <a:latin typeface="Times New Roman" panose="02020603050405020304" pitchFamily="18" charset="0"/>
                <a:cs typeface="Times New Roman" panose="02020603050405020304" pitchFamily="18" charset="0"/>
              </a:rPr>
              <a:t>WG 3:</a:t>
            </a:r>
            <a:r>
              <a:rPr lang="en-US" sz="3400" dirty="0">
                <a:solidFill>
                  <a:srgbClr val="C00000"/>
                </a:solidFill>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Solar energetic particles (including </a:t>
            </a:r>
            <a:r>
              <a:rPr lang="en-US" sz="3400" dirty="0" err="1">
                <a:latin typeface="Times New Roman" panose="02020603050405020304" pitchFamily="18" charset="0"/>
                <a:cs typeface="Times New Roman" panose="02020603050405020304" pitchFamily="18" charset="0"/>
              </a:rPr>
              <a:t>suprathermal</a:t>
            </a:r>
            <a:r>
              <a:rPr lang="en-US" sz="3400" dirty="0">
                <a:latin typeface="Times New Roman" panose="02020603050405020304" pitchFamily="18" charset="0"/>
                <a:cs typeface="Times New Roman" panose="02020603050405020304" pitchFamily="18" charset="0"/>
              </a:rPr>
              <a:t> and GCR)</a:t>
            </a:r>
          </a:p>
        </p:txBody>
      </p:sp>
      <p:sp>
        <p:nvSpPr>
          <p:cNvPr id="3" name="Subtitle 2">
            <a:extLst>
              <a:ext uri="{FF2B5EF4-FFF2-40B4-BE49-F238E27FC236}">
                <a16:creationId xmlns:a16="http://schemas.microsoft.com/office/drawing/2014/main" id="{4C1B01E4-E1FE-B0D7-8F72-D3B1BD6E925E}"/>
              </a:ext>
            </a:extLst>
          </p:cNvPr>
          <p:cNvSpPr>
            <a:spLocks noGrp="1"/>
          </p:cNvSpPr>
          <p:nvPr>
            <p:ph type="subTitle" idx="1"/>
          </p:nvPr>
        </p:nvSpPr>
        <p:spPr>
          <a:xfrm>
            <a:off x="99848" y="835361"/>
            <a:ext cx="11634950" cy="735725"/>
          </a:xfrm>
        </p:spPr>
        <p:txBody>
          <a:bodyPr>
            <a:normAutofit lnSpcReduction="10000"/>
          </a:bodyPr>
          <a:lstStyle/>
          <a:p>
            <a:pPr algn="l"/>
            <a:r>
              <a:rPr lang="en-US" b="1" dirty="0">
                <a:solidFill>
                  <a:srgbClr val="C00000"/>
                </a:solidFill>
                <a:latin typeface="Times New Roman" panose="02020603050405020304" pitchFamily="18" charset="0"/>
                <a:cs typeface="Times New Roman" panose="02020603050405020304" pitchFamily="18" charset="0"/>
              </a:rPr>
              <a:t>Session 17: </a:t>
            </a:r>
            <a:r>
              <a:rPr lang="en-US" dirty="0">
                <a:latin typeface="Times New Roman" panose="02020603050405020304" pitchFamily="18" charset="0"/>
                <a:cs typeface="Times New Roman" panose="02020603050405020304" pitchFamily="18" charset="0"/>
              </a:rPr>
              <a:t>Models and observations for the contributions from SEPs and GCRs to the radiation background in the heliosphere</a:t>
            </a:r>
            <a:endParaRPr lang="en-US" dirty="0"/>
          </a:p>
        </p:txBody>
      </p:sp>
      <p:sp>
        <p:nvSpPr>
          <p:cNvPr id="4" name="TextBox 3">
            <a:extLst>
              <a:ext uri="{FF2B5EF4-FFF2-40B4-BE49-F238E27FC236}">
                <a16:creationId xmlns:a16="http://schemas.microsoft.com/office/drawing/2014/main" id="{8B7ABD1E-4048-B20D-8989-EEBE9EDD1F9C}"/>
              </a:ext>
            </a:extLst>
          </p:cNvPr>
          <p:cNvSpPr txBox="1"/>
          <p:nvPr/>
        </p:nvSpPr>
        <p:spPr>
          <a:xfrm>
            <a:off x="99848" y="1532199"/>
            <a:ext cx="8286307" cy="461665"/>
          </a:xfrm>
          <a:prstGeom prst="rect">
            <a:avLst/>
          </a:prstGeom>
          <a:noFill/>
        </p:spPr>
        <p:txBody>
          <a:bodyPr wrap="non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Session Conveners: </a:t>
            </a:r>
            <a:r>
              <a:rPr lang="en-US" sz="2400" dirty="0">
                <a:latin typeface="Times New Roman" panose="02020603050405020304" pitchFamily="18" charset="0"/>
                <a:cs typeface="Times New Roman" panose="02020603050405020304" pitchFamily="18" charset="0"/>
              </a:rPr>
              <a:t>Lulu Zhao, Igor Sokolov, Vladimir </a:t>
            </a:r>
            <a:r>
              <a:rPr lang="en-US" sz="2400" dirty="0" err="1">
                <a:latin typeface="Times New Roman" panose="02020603050405020304" pitchFamily="18" charset="0"/>
                <a:cs typeface="Times New Roman" panose="02020603050405020304" pitchFamily="18" charset="0"/>
              </a:rPr>
              <a:t>Florinski</a:t>
            </a:r>
            <a:endParaRPr lang="en-US"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CB26420-6589-67BD-F9DB-8ED5DB3D99B5}"/>
              </a:ext>
            </a:extLst>
          </p:cNvPr>
          <p:cNvSpPr txBox="1"/>
          <p:nvPr/>
        </p:nvSpPr>
        <p:spPr>
          <a:xfrm>
            <a:off x="99848" y="1901531"/>
            <a:ext cx="6875600" cy="461665"/>
          </a:xfrm>
          <a:prstGeom prst="rect">
            <a:avLst/>
          </a:prstGeom>
          <a:noFill/>
        </p:spPr>
        <p:txBody>
          <a:bodyPr wrap="non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Scene Setting Speaker: </a:t>
            </a:r>
            <a:r>
              <a:rPr lang="en-US" sz="2400" dirty="0" err="1">
                <a:latin typeface="Times New Roman" panose="02020603050405020304" pitchFamily="18" charset="0"/>
                <a:cs typeface="Times New Roman" panose="02020603050405020304" pitchFamily="18" charset="0"/>
              </a:rPr>
              <a:t>Junxiang</a:t>
            </a:r>
            <a:r>
              <a:rPr lang="en-US" sz="2400" dirty="0">
                <a:latin typeface="Times New Roman" panose="02020603050405020304" pitchFamily="18" charset="0"/>
                <a:cs typeface="Times New Roman" panose="02020603050405020304" pitchFamily="18" charset="0"/>
              </a:rPr>
              <a:t> Hu, Joe </a:t>
            </a:r>
            <a:r>
              <a:rPr lang="en-US" sz="2400" dirty="0" err="1">
                <a:latin typeface="Times New Roman" panose="02020603050405020304" pitchFamily="18" charset="0"/>
                <a:cs typeface="Times New Roman" panose="02020603050405020304" pitchFamily="18" charset="0"/>
              </a:rPr>
              <a:t>Giacalone</a:t>
            </a:r>
            <a:endParaRPr lang="en-US" sz="24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7F1C76F7-F386-9E5F-B1FC-D8A952E949E7}"/>
              </a:ext>
            </a:extLst>
          </p:cNvPr>
          <p:cNvSpPr/>
          <p:nvPr/>
        </p:nvSpPr>
        <p:spPr>
          <a:xfrm>
            <a:off x="99848" y="2513212"/>
            <a:ext cx="11634950" cy="2462213"/>
          </a:xfrm>
          <a:prstGeom prst="rect">
            <a:avLst/>
          </a:prstGeom>
        </p:spPr>
        <p:txBody>
          <a:bodyPr wrap="square">
            <a:spAutoFit/>
          </a:bodyPr>
          <a:lstStyle/>
          <a:p>
            <a:r>
              <a:rPr lang="en-US" sz="2200" b="1" dirty="0">
                <a:solidFill>
                  <a:srgbClr val="C00000"/>
                </a:solidFill>
                <a:latin typeface="Times New Roman" panose="02020603050405020304" pitchFamily="18" charset="0"/>
                <a:cs typeface="Times New Roman" panose="02020603050405020304" pitchFamily="18" charset="0"/>
              </a:rPr>
              <a:t>Session Abstract: </a:t>
            </a:r>
            <a:r>
              <a:rPr lang="en-US" sz="2200" dirty="0">
                <a:latin typeface="Times New Roman" panose="02020603050405020304" pitchFamily="18" charset="0"/>
                <a:cs typeface="Times New Roman" panose="02020603050405020304" pitchFamily="18" charset="0"/>
              </a:rPr>
              <a:t>We invite both modelers and observers to construct a systematic view of the radiation background in the heliosphere caused by SEPs and GCRs. SEPs are known to be accelerated mainly by the solar eruption events including solar flares and coronal mass ejections, while GCRs are thought to be accelerated in supernova remnants. When propagating in the heliosphere, the intensity and energy spectrum of SEPs and GCRs are modulated by the interplanetary fields and solar wind structures.  Depending on the phase of the solar cycle and/or the solar activity either the SEPs or GCRs may dominate the radiation background.</a:t>
            </a:r>
          </a:p>
        </p:txBody>
      </p:sp>
      <p:sp>
        <p:nvSpPr>
          <p:cNvPr id="7" name="Rectangle 6">
            <a:extLst>
              <a:ext uri="{FF2B5EF4-FFF2-40B4-BE49-F238E27FC236}">
                <a16:creationId xmlns:a16="http://schemas.microsoft.com/office/drawing/2014/main" id="{EAC1DE1F-C69C-0764-53D5-5071E409FADD}"/>
              </a:ext>
            </a:extLst>
          </p:cNvPr>
          <p:cNvSpPr/>
          <p:nvPr/>
        </p:nvSpPr>
        <p:spPr>
          <a:xfrm>
            <a:off x="99847" y="5146707"/>
            <a:ext cx="11992303" cy="1107996"/>
          </a:xfrm>
          <a:prstGeom prst="rect">
            <a:avLst/>
          </a:prstGeom>
        </p:spPr>
        <p:txBody>
          <a:bodyPr wrap="square">
            <a:spAutoFit/>
          </a:bodyPr>
          <a:lstStyle/>
          <a:p>
            <a:r>
              <a:rPr lang="en-US" sz="2200" b="1" dirty="0">
                <a:solidFill>
                  <a:srgbClr val="C00000"/>
                </a:solidFill>
                <a:latin typeface="Times New Roman" panose="02020603050405020304" pitchFamily="18" charset="0"/>
                <a:cs typeface="Times New Roman" panose="02020603050405020304" pitchFamily="18" charset="0"/>
              </a:rPr>
              <a:t>Science Questions:</a:t>
            </a:r>
          </a:p>
          <a:p>
            <a:r>
              <a:rPr lang="en-US" sz="2200" dirty="0">
                <a:latin typeface="Times New Roman" panose="02020603050405020304" pitchFamily="18" charset="0"/>
                <a:cs typeface="Times New Roman" panose="02020603050405020304" pitchFamily="18" charset="0"/>
              </a:rPr>
              <a:t>1. What are the relative contributions of SEPs and GCRs to the radiation background in the heliosphere?</a:t>
            </a:r>
          </a:p>
          <a:p>
            <a:r>
              <a:rPr lang="en-US" sz="2200" dirty="0">
                <a:latin typeface="Times New Roman" panose="02020603050405020304" pitchFamily="18" charset="0"/>
                <a:cs typeface="Times New Roman" panose="02020603050405020304" pitchFamily="18" charset="0"/>
              </a:rPr>
              <a:t>2. How does the state of the heliosphere and interplanetary affect the time variations of SEPs and GCRs?</a:t>
            </a:r>
          </a:p>
        </p:txBody>
      </p:sp>
    </p:spTree>
    <p:extLst>
      <p:ext uri="{BB962C8B-B14F-4D97-AF65-F5344CB8AC3E}">
        <p14:creationId xmlns:p14="http://schemas.microsoft.com/office/powerpoint/2010/main" val="2017793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C7A139-0664-41CB-C33C-D2C10CDB357B}"/>
              </a:ext>
            </a:extLst>
          </p:cNvPr>
          <p:cNvSpPr txBox="1"/>
          <p:nvPr/>
        </p:nvSpPr>
        <p:spPr>
          <a:xfrm>
            <a:off x="274320" y="130248"/>
            <a:ext cx="9330439" cy="584775"/>
          </a:xfrm>
          <a:prstGeom prst="rect">
            <a:avLst/>
          </a:prstGeom>
          <a:noFill/>
        </p:spPr>
        <p:txBody>
          <a:bodyPr wrap="none" rtlCol="0">
            <a:spAutoFit/>
          </a:bodyPr>
          <a:lstStyle/>
          <a:p>
            <a:r>
              <a:rPr lang="en-US" sz="3200" dirty="0"/>
              <a:t>14:00 – 15:15 SEPs: Scene setting speaker: </a:t>
            </a:r>
            <a:r>
              <a:rPr lang="en-US" sz="3200" dirty="0" err="1"/>
              <a:t>Junxiang</a:t>
            </a:r>
            <a:r>
              <a:rPr lang="en-US" sz="3200" dirty="0"/>
              <a:t> Hu</a:t>
            </a:r>
          </a:p>
        </p:txBody>
      </p:sp>
      <p:sp>
        <p:nvSpPr>
          <p:cNvPr id="9" name="Rectangle 8">
            <a:extLst>
              <a:ext uri="{FF2B5EF4-FFF2-40B4-BE49-F238E27FC236}">
                <a16:creationId xmlns:a16="http://schemas.microsoft.com/office/drawing/2014/main" id="{E2AFA5CF-F14F-D32A-D2FF-615854D585FD}"/>
              </a:ext>
            </a:extLst>
          </p:cNvPr>
          <p:cNvSpPr/>
          <p:nvPr/>
        </p:nvSpPr>
        <p:spPr>
          <a:xfrm>
            <a:off x="274320" y="1135144"/>
            <a:ext cx="11099924" cy="5447645"/>
          </a:xfrm>
          <a:prstGeom prst="rect">
            <a:avLst/>
          </a:prstGeom>
        </p:spPr>
        <p:txBody>
          <a:bodyPr wrap="square">
            <a:spAutoFit/>
          </a:bodyPr>
          <a:lstStyle/>
          <a:p>
            <a:pPr marL="342900" indent="-342900">
              <a:buFont typeface="Wingdings" pitchFamily="2" charset="2"/>
              <a:buChar char="Ø"/>
            </a:pPr>
            <a:r>
              <a:rPr lang="en-US" sz="2800" dirty="0" err="1"/>
              <a:t>Keypoints</a:t>
            </a:r>
            <a:r>
              <a:rPr lang="en-US" sz="2800" dirty="0"/>
              <a:t>: </a:t>
            </a:r>
          </a:p>
          <a:p>
            <a:pPr marL="800100" lvl="1" indent="-342900">
              <a:buFont typeface="Wingdings" pitchFamily="2" charset="2"/>
              <a:buChar char="§"/>
            </a:pPr>
            <a:r>
              <a:rPr lang="en-US" sz="2000" dirty="0"/>
              <a:t>Overview of various properties of SEPs</a:t>
            </a:r>
          </a:p>
          <a:p>
            <a:pPr marL="800100" lvl="1" indent="-342900">
              <a:buFont typeface="Wingdings" pitchFamily="2" charset="2"/>
              <a:buChar char="§"/>
            </a:pPr>
            <a:r>
              <a:rPr lang="en-US" sz="2000" dirty="0"/>
              <a:t>Inputs of physics-based SEP models</a:t>
            </a:r>
          </a:p>
          <a:p>
            <a:pPr marL="800100" lvl="1" indent="-342900">
              <a:buFont typeface="Wingdings" pitchFamily="2" charset="2"/>
              <a:buChar char="§"/>
            </a:pPr>
            <a:r>
              <a:rPr lang="en-US" sz="2000" dirty="0"/>
              <a:t>how does </a:t>
            </a:r>
            <a:r>
              <a:rPr lang="en-US" sz="2000" dirty="0" err="1"/>
              <a:t>helipsheric</a:t>
            </a:r>
            <a:r>
              <a:rPr lang="en-US" sz="2000" dirty="0"/>
              <a:t> environment affect SEPs</a:t>
            </a:r>
          </a:p>
          <a:p>
            <a:pPr marL="800100" lvl="1" indent="-342900">
              <a:buFont typeface="Wingdings" pitchFamily="2" charset="2"/>
              <a:buChar char="§"/>
            </a:pPr>
            <a:r>
              <a:rPr lang="en-US" sz="2000" dirty="0"/>
              <a:t>properties of </a:t>
            </a:r>
            <a:r>
              <a:rPr lang="en-US" sz="2000" dirty="0" err="1"/>
              <a:t>suprathermal</a:t>
            </a:r>
            <a:r>
              <a:rPr lang="en-US" sz="2000" dirty="0"/>
              <a:t> population injected to the shock acceleration processes</a:t>
            </a:r>
          </a:p>
          <a:p>
            <a:pPr marL="800100" lvl="1" indent="-342900">
              <a:buFont typeface="Wingdings" pitchFamily="2" charset="2"/>
              <a:buChar char="§"/>
            </a:pPr>
            <a:r>
              <a:rPr lang="en-US" sz="2000" dirty="0"/>
              <a:t>How does turbulence and diffusion affect the SEPs</a:t>
            </a:r>
          </a:p>
          <a:p>
            <a:pPr marL="800100" lvl="1" indent="-342900">
              <a:buFont typeface="Wingdings" pitchFamily="2" charset="2"/>
              <a:buChar char="§"/>
            </a:pPr>
            <a:r>
              <a:rPr lang="en-US" sz="2000" dirty="0"/>
              <a:t>GCRs contribute significantly to the radiation environment; dominate over SEPs at &gt;100 MeV/n. However, they are more predictable than SEPs.</a:t>
            </a:r>
          </a:p>
          <a:p>
            <a:pPr marL="800100" lvl="1" indent="-342900">
              <a:buFont typeface="Wingdings" pitchFamily="2" charset="2"/>
              <a:buChar char="§"/>
            </a:pPr>
            <a:r>
              <a:rPr lang="en-US" sz="2000" dirty="0"/>
              <a:t>Parker transport equation remains a useful tool to model GCRs. The energy change term is responsible for modulation based on stochastic trajectory integration approach</a:t>
            </a:r>
          </a:p>
          <a:p>
            <a:pPr marL="800100" lvl="1" indent="-342900">
              <a:buFont typeface="Wingdings" pitchFamily="2" charset="2"/>
              <a:buChar char="§"/>
            </a:pPr>
            <a:r>
              <a:rPr lang="en-US" sz="2000" dirty="0"/>
              <a:t>Current-sheet drifts differentiate between positive and negative solar minima, but the magnitude of B is also important. The two recent weak solar minima had record high GCR intensities. However, the ACR intensity was less than during the 1995 minimum.</a:t>
            </a:r>
          </a:p>
          <a:p>
            <a:pPr marL="800100" lvl="1" indent="-342900">
              <a:buFont typeface="Wingdings" pitchFamily="2" charset="2"/>
              <a:buChar char="§"/>
            </a:pPr>
            <a:r>
              <a:rPr lang="en-US" sz="2000" dirty="0"/>
              <a:t>The </a:t>
            </a:r>
            <a:r>
              <a:rPr lang="en-US" sz="2000" dirty="0" err="1"/>
              <a:t>heliosheath</a:t>
            </a:r>
            <a:r>
              <a:rPr lang="en-US" sz="2000" dirty="0"/>
              <a:t> is responsible for about half of the total modulation, but </a:t>
            </a:r>
            <a:r>
              <a:rPr lang="en-US" sz="2000" dirty="0" err="1"/>
              <a:t>heliosheath</a:t>
            </a:r>
            <a:r>
              <a:rPr lang="en-US" sz="2000" dirty="0"/>
              <a:t> modulation has a weak dependence on the solar cycle. A significant fraction of this modulation occurs very near the heliopause.</a:t>
            </a:r>
          </a:p>
          <a:p>
            <a:pPr marL="800100" lvl="1" indent="-342900">
              <a:buFont typeface="Wingdings" pitchFamily="2" charset="2"/>
              <a:buChar char="§"/>
            </a:pPr>
            <a:r>
              <a:rPr lang="en-US" sz="2000" dirty="0"/>
              <a:t>PSP measured ACR gradients inside of 0.3 AU. The gradient was larger than predicted by models.</a:t>
            </a:r>
          </a:p>
        </p:txBody>
      </p:sp>
      <p:sp>
        <p:nvSpPr>
          <p:cNvPr id="10" name="TextBox 9">
            <a:extLst>
              <a:ext uri="{FF2B5EF4-FFF2-40B4-BE49-F238E27FC236}">
                <a16:creationId xmlns:a16="http://schemas.microsoft.com/office/drawing/2014/main" id="{BE76112E-8EDC-BC05-BB37-309DA023C3FE}"/>
              </a:ext>
            </a:extLst>
          </p:cNvPr>
          <p:cNvSpPr txBox="1"/>
          <p:nvPr/>
        </p:nvSpPr>
        <p:spPr>
          <a:xfrm>
            <a:off x="274320" y="618445"/>
            <a:ext cx="9725163" cy="584775"/>
          </a:xfrm>
          <a:prstGeom prst="rect">
            <a:avLst/>
          </a:prstGeom>
          <a:noFill/>
        </p:spPr>
        <p:txBody>
          <a:bodyPr wrap="none" rtlCol="0">
            <a:spAutoFit/>
          </a:bodyPr>
          <a:lstStyle/>
          <a:p>
            <a:r>
              <a:rPr lang="en-US" sz="3200" dirty="0"/>
              <a:t>15:45 – 17:00 GCRs: Scene setting speaker: Joe </a:t>
            </a:r>
            <a:r>
              <a:rPr lang="en-US" sz="3200" dirty="0" err="1"/>
              <a:t>Giacalone</a:t>
            </a:r>
            <a:endParaRPr lang="en-US" sz="3200" dirty="0"/>
          </a:p>
        </p:txBody>
      </p:sp>
    </p:spTree>
    <p:extLst>
      <p:ext uri="{BB962C8B-B14F-4D97-AF65-F5344CB8AC3E}">
        <p14:creationId xmlns:p14="http://schemas.microsoft.com/office/powerpoint/2010/main" val="571806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AAC1F5-205A-E247-F0EA-9095FD1F2468}"/>
              </a:ext>
            </a:extLst>
          </p:cNvPr>
          <p:cNvSpPr/>
          <p:nvPr/>
        </p:nvSpPr>
        <p:spPr>
          <a:xfrm>
            <a:off x="427463" y="254672"/>
            <a:ext cx="11381678" cy="4955203"/>
          </a:xfrm>
          <a:prstGeom prst="rect">
            <a:avLst/>
          </a:prstGeom>
        </p:spPr>
        <p:txBody>
          <a:bodyPr wrap="square">
            <a:spAutoFit/>
          </a:bodyPr>
          <a:lstStyle/>
          <a:p>
            <a:pPr marL="342900" indent="-342900">
              <a:buFont typeface="Wingdings" pitchFamily="2" charset="2"/>
              <a:buChar char="Ø"/>
            </a:pPr>
            <a:r>
              <a:rPr lang="en-US" sz="2800" dirty="0"/>
              <a:t>Discussion: </a:t>
            </a:r>
          </a:p>
          <a:p>
            <a:pPr marL="914400" lvl="1" indent="-457200">
              <a:buFont typeface="Wingdings" pitchFamily="2" charset="2"/>
              <a:buChar char="§"/>
            </a:pPr>
            <a:r>
              <a:rPr lang="en-US" sz="2000" dirty="0"/>
              <a:t>Shock drift acceleration vs diffusive shock acceleration</a:t>
            </a:r>
          </a:p>
          <a:p>
            <a:pPr marL="914400" lvl="1" indent="-457200">
              <a:buFont typeface="Wingdings" pitchFamily="2" charset="2"/>
              <a:buChar char="§"/>
            </a:pPr>
            <a:r>
              <a:rPr lang="en-US" sz="2000" dirty="0"/>
              <a:t>The importance and effect of particle drift motion</a:t>
            </a:r>
          </a:p>
          <a:p>
            <a:pPr marL="914400" lvl="1" indent="-457200">
              <a:buFont typeface="Wingdings" pitchFamily="2" charset="2"/>
              <a:buChar char="§"/>
            </a:pPr>
            <a:r>
              <a:rPr lang="en-US" sz="2000" dirty="0"/>
              <a:t>Where does the acceleration of SEPs occur</a:t>
            </a:r>
          </a:p>
          <a:p>
            <a:pPr marL="914400" lvl="1" indent="-457200">
              <a:buFont typeface="Wingdings" pitchFamily="2" charset="2"/>
              <a:buChar char="§"/>
            </a:pPr>
            <a:r>
              <a:rPr lang="en-US" sz="2000" dirty="0"/>
              <a:t>How does shock geometry affect the acceleration mechanism</a:t>
            </a:r>
          </a:p>
          <a:p>
            <a:pPr marL="914400" lvl="1" indent="-457200">
              <a:buFont typeface="Wingdings" pitchFamily="2" charset="2"/>
              <a:buChar char="§"/>
            </a:pPr>
            <a:r>
              <a:rPr lang="en-US" sz="2000" dirty="0"/>
              <a:t>The sources of </a:t>
            </a:r>
            <a:r>
              <a:rPr lang="en-US" sz="2000" dirty="0" err="1"/>
              <a:t>suprathermal</a:t>
            </a:r>
            <a:r>
              <a:rPr lang="en-US" sz="2000" dirty="0"/>
              <a:t> particles</a:t>
            </a:r>
          </a:p>
          <a:p>
            <a:pPr marL="914400" lvl="1" indent="-457200">
              <a:buFont typeface="Wingdings" pitchFamily="2" charset="2"/>
              <a:buChar char="§"/>
            </a:pPr>
            <a:r>
              <a:rPr lang="en-US" sz="2000" dirty="0"/>
              <a:t>Is the change of hemispheric environment in solar maximum due to the consecutive eruption of CMEs?</a:t>
            </a:r>
          </a:p>
          <a:p>
            <a:pPr marL="914400" lvl="1" indent="-457200">
              <a:buFont typeface="Wingdings" pitchFamily="2" charset="2"/>
              <a:buChar char="§"/>
            </a:pPr>
            <a:r>
              <a:rPr lang="en-US" sz="2000" dirty="0"/>
              <a:t>The field line random walk</a:t>
            </a:r>
          </a:p>
          <a:p>
            <a:pPr marL="914400" lvl="1" indent="-457200">
              <a:buFont typeface="Wingdings" pitchFamily="2" charset="2"/>
              <a:buChar char="§"/>
            </a:pPr>
            <a:r>
              <a:rPr lang="en-US" sz="2000" dirty="0"/>
              <a:t>The behavior of GCRs vs ACRs</a:t>
            </a:r>
          </a:p>
          <a:p>
            <a:pPr marL="342900" indent="-342900">
              <a:buFont typeface="Wingdings" pitchFamily="2" charset="2"/>
              <a:buChar char="Ø"/>
            </a:pPr>
            <a:r>
              <a:rPr lang="en-US" sz="2800" dirty="0"/>
              <a:t>Contribution slides:</a:t>
            </a:r>
          </a:p>
          <a:p>
            <a:pPr marL="914400" lvl="1" indent="-457200">
              <a:buFont typeface="Wingdings" pitchFamily="2" charset="2"/>
              <a:buChar char="§"/>
            </a:pPr>
            <a:r>
              <a:rPr lang="en-US" sz="2000" dirty="0"/>
              <a:t>Igor Sokolov: SA-MHD vs MHD</a:t>
            </a:r>
          </a:p>
          <a:p>
            <a:pPr marL="914400" lvl="1" indent="-457200">
              <a:buFont typeface="Wingdings" pitchFamily="2" charset="2"/>
              <a:buChar char="§"/>
            </a:pPr>
            <a:r>
              <a:rPr lang="en-US" sz="2000" dirty="0" err="1"/>
              <a:t>Valeriy</a:t>
            </a:r>
            <a:r>
              <a:rPr lang="en-US" sz="2000" dirty="0"/>
              <a:t> </a:t>
            </a:r>
            <a:r>
              <a:rPr lang="en-US" sz="2000" dirty="0" err="1"/>
              <a:t>Tenishev</a:t>
            </a:r>
            <a:r>
              <a:rPr lang="en-US" sz="2000" dirty="0"/>
              <a:t>: AMPS in SEPs</a:t>
            </a:r>
          </a:p>
          <a:p>
            <a:pPr marL="914400" lvl="1" indent="-457200">
              <a:buFont typeface="Wingdings" pitchFamily="2" charset="2"/>
              <a:buChar char="§"/>
            </a:pPr>
            <a:r>
              <a:rPr lang="en-US" sz="2000" dirty="0" err="1"/>
              <a:t>Xiaohang</a:t>
            </a:r>
            <a:r>
              <a:rPr lang="en-US" sz="2000" dirty="0"/>
              <a:t> Chen: shock acceleration in spherical CMEs</a:t>
            </a:r>
          </a:p>
          <a:p>
            <a:pPr marL="914400" lvl="1" indent="-457200">
              <a:buFont typeface="Wingdings" pitchFamily="2" charset="2"/>
              <a:buChar char="§"/>
            </a:pPr>
            <a:r>
              <a:rPr lang="en-US" sz="2000" dirty="0" err="1"/>
              <a:t>Kalpa</a:t>
            </a:r>
            <a:r>
              <a:rPr lang="en-US" sz="2000" dirty="0"/>
              <a:t> </a:t>
            </a:r>
            <a:r>
              <a:rPr lang="en-US" sz="2000" dirty="0" err="1"/>
              <a:t>HenadhiraAarchchige</a:t>
            </a:r>
            <a:r>
              <a:rPr lang="en-US" sz="2000" dirty="0"/>
              <a:t>: simulating solar gamma rays using SWMF</a:t>
            </a:r>
          </a:p>
        </p:txBody>
      </p:sp>
    </p:spTree>
    <p:extLst>
      <p:ext uri="{BB962C8B-B14F-4D97-AF65-F5344CB8AC3E}">
        <p14:creationId xmlns:p14="http://schemas.microsoft.com/office/powerpoint/2010/main" val="1715013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1933</TotalTime>
  <Words>509</Words>
  <Application>Microsoft Macintosh PowerPoint</Application>
  <PresentationFormat>Widescreen</PresentationFormat>
  <Paragraphs>35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Times New Roman</vt:lpstr>
      <vt:lpstr>Wingdings</vt:lpstr>
      <vt:lpstr>Office Theme</vt:lpstr>
      <vt:lpstr>WG 3: Solar energetic particles (including suprathermal and GCR)</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WG 3: Solar energetic particles (including suprathermal and GCR)</dc:title>
  <dc:creator>Zhao, Lulu</dc:creator>
  <cp:lastModifiedBy>Zhao, Lulu</cp:lastModifiedBy>
  <cp:revision>15</cp:revision>
  <dcterms:created xsi:type="dcterms:W3CDTF">2022-06-27T03:36:06Z</dcterms:created>
  <dcterms:modified xsi:type="dcterms:W3CDTF">2022-06-29T12:44:56Z</dcterms:modified>
</cp:coreProperties>
</file>